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Fira Sans Extra Condensed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Roboto Serif SemiBold"/>
      <p:regular r:id="rId49"/>
      <p:bold r:id="rId50"/>
      <p:italic r:id="rId51"/>
      <p:boldItalic r:id="rId52"/>
    </p:embeddedFont>
    <p:embeddedFont>
      <p:font typeface="DM Serif Display"/>
      <p:regular r:id="rId53"/>
      <p:italic r:id="rId54"/>
    </p:embeddedFont>
    <p:embeddedFont>
      <p:font typeface="Roboto Serif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Open Sans SemiBold"/>
      <p:regular r:id="rId63"/>
      <p:bold r:id="rId64"/>
      <p:italic r:id="rId65"/>
      <p:boldItalic r:id="rId66"/>
    </p:embeddedFont>
    <p:embeddedFont>
      <p:font typeface="Open Sans Medium"/>
      <p:regular r:id="rId67"/>
      <p:bold r:id="rId68"/>
      <p:italic r:id="rId69"/>
      <p:boldItalic r:id="rId70"/>
    </p:embeddedFont>
    <p:embeddedFont>
      <p:font typeface="Montserrat ExtraBold"/>
      <p:bold r:id="rId71"/>
      <p:boldItalic r:id="rId72"/>
    </p:embeddedFont>
    <p:embeddedFont>
      <p:font typeface="Share"/>
      <p:regular r:id="rId73"/>
      <p:bold r:id="rId74"/>
      <p:italic r:id="rId75"/>
      <p:boldItalic r:id="rId76"/>
    </p:embeddedFont>
    <p:embeddedFont>
      <p:font typeface="Open Sans Ligh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BF69F0-2E1D-4B76-98F5-DDDA387B1667}">
  <a:tblStyle styleId="{F0BF69F0-2E1D-4B76-98F5-DDDA387B16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80" Type="http://schemas.openxmlformats.org/officeDocument/2006/relationships/font" Target="fonts/OpenSansLigh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RobotoSerif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Share-regular.fntdata"/><Relationship Id="rId72" Type="http://schemas.openxmlformats.org/officeDocument/2006/relationships/font" Target="fonts/MontserratExtraBold-boldItalic.fntdata"/><Relationship Id="rId31" Type="http://schemas.openxmlformats.org/officeDocument/2006/relationships/slide" Target="slides/slide26.xml"/><Relationship Id="rId75" Type="http://schemas.openxmlformats.org/officeDocument/2006/relationships/font" Target="fonts/Share-italic.fntdata"/><Relationship Id="rId30" Type="http://schemas.openxmlformats.org/officeDocument/2006/relationships/slide" Target="slides/slide25.xml"/><Relationship Id="rId74" Type="http://schemas.openxmlformats.org/officeDocument/2006/relationships/font" Target="fonts/Share-bold.fntdata"/><Relationship Id="rId33" Type="http://schemas.openxmlformats.org/officeDocument/2006/relationships/slide" Target="slides/slide28.xml"/><Relationship Id="rId77" Type="http://schemas.openxmlformats.org/officeDocument/2006/relationships/font" Target="fonts/OpenSansLight-regular.fntdata"/><Relationship Id="rId32" Type="http://schemas.openxmlformats.org/officeDocument/2006/relationships/slide" Target="slides/slide27.xml"/><Relationship Id="rId76" Type="http://schemas.openxmlformats.org/officeDocument/2006/relationships/font" Target="fonts/Share-boldItalic.fntdata"/><Relationship Id="rId35" Type="http://schemas.openxmlformats.org/officeDocument/2006/relationships/slide" Target="slides/slide30.xml"/><Relationship Id="rId79" Type="http://schemas.openxmlformats.org/officeDocument/2006/relationships/font" Target="fonts/OpenSansLight-italic.fntdata"/><Relationship Id="rId34" Type="http://schemas.openxmlformats.org/officeDocument/2006/relationships/slide" Target="slides/slide29.xml"/><Relationship Id="rId78" Type="http://schemas.openxmlformats.org/officeDocument/2006/relationships/font" Target="fonts/OpenSansLight-bold.fntdata"/><Relationship Id="rId71" Type="http://schemas.openxmlformats.org/officeDocument/2006/relationships/font" Target="fonts/MontserratExtraBold-bold.fntdata"/><Relationship Id="rId70" Type="http://schemas.openxmlformats.org/officeDocument/2006/relationships/font" Target="fonts/OpenSans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SemiBold-bold.fntdata"/><Relationship Id="rId63" Type="http://schemas.openxmlformats.org/officeDocument/2006/relationships/font" Target="fonts/OpenSa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OpenSansMedium-bold.fntdata"/><Relationship Id="rId23" Type="http://schemas.openxmlformats.org/officeDocument/2006/relationships/slide" Target="slides/slide18.xml"/><Relationship Id="rId67" Type="http://schemas.openxmlformats.org/officeDocument/2006/relationships/font" Target="fonts/OpenSansMedium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SerifSemiBold-italic.fntdata"/><Relationship Id="rId50" Type="http://schemas.openxmlformats.org/officeDocument/2006/relationships/font" Target="fonts/RobotoSerifSemiBold-bold.fntdata"/><Relationship Id="rId53" Type="http://schemas.openxmlformats.org/officeDocument/2006/relationships/font" Target="fonts/DMSerifDisplay-regular.fntdata"/><Relationship Id="rId52" Type="http://schemas.openxmlformats.org/officeDocument/2006/relationships/font" Target="fonts/RobotoSerif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Serif-regular.fntdata"/><Relationship Id="rId10" Type="http://schemas.openxmlformats.org/officeDocument/2006/relationships/slide" Target="slides/slide5.xml"/><Relationship Id="rId54" Type="http://schemas.openxmlformats.org/officeDocument/2006/relationships/font" Target="fonts/DMSerifDisplay-italic.fntdata"/><Relationship Id="rId13" Type="http://schemas.openxmlformats.org/officeDocument/2006/relationships/slide" Target="slides/slide8.xml"/><Relationship Id="rId57" Type="http://schemas.openxmlformats.org/officeDocument/2006/relationships/font" Target="fonts/RobotoSerif-italic.fntdata"/><Relationship Id="rId12" Type="http://schemas.openxmlformats.org/officeDocument/2006/relationships/slide" Target="slides/slide7.xml"/><Relationship Id="rId56" Type="http://schemas.openxmlformats.org/officeDocument/2006/relationships/font" Target="fonts/RobotoSerif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RobotoSerif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5ed3a3b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5ed3a3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5ed3a3b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a5ed3a3b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5ed3a3b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5ed3a3b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588ae0e4b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588ae0e4b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88ae0e4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88ae0e4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ed3a3b2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ed3a3b2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5e52ddca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5e52ddca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5ed3a3b2b_19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5ed3a3b2b_19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5e52ddca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a5e52ddca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588ae0e4b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588ae0e4b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588ae0e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588ae0e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5ed3a3b2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5ed3a3b2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606c718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606c71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606c7c7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a606c7c7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a5ed3a3b2b_1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a5ed3a3b2b_1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5ed3a3b2b_1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5ed3a3b2b_1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a5ed3a3b2b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a5ed3a3b2b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606c718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606c718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a5ed3a3b2b_1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a5ed3a3b2b_1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5ed3a3b2b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5ed3a3b2b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5ed3a3b2b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a5ed3a3b2b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588ae0e4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588ae0e4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a606c7c7f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a606c7c7f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606c7c7f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a606c7c7f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5ed3a3b2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5ed3a3b2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588ae0e4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588ae0e4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588ae0e4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588ae0e4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588ae0e4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588ae0e4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606c7c7fb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606c7c7fb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88ae0e4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88ae0e4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5ed3a3b2b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5ed3a3b2b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5ed3a3b2b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5ed3a3b2b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651521cb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651521cb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588ae0e4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588ae0e4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13.xml"/><Relationship Id="rId5" Type="http://schemas.openxmlformats.org/officeDocument/2006/relationships/slide" Target="/ppt/slides/slide5.xml"/><Relationship Id="rId6" Type="http://schemas.openxmlformats.org/officeDocument/2006/relationships/slide" Target="/ppt/slides/slide9.xml"/><Relationship Id="rId7" Type="http://schemas.openxmlformats.org/officeDocument/2006/relationships/slide" Target="/ppt/slides/slide9.xml"/><Relationship Id="rId8" Type="http://schemas.openxmlformats.org/officeDocument/2006/relationships/slide" Target="/ppt/slides/slide1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subTitle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13">
            <a:hlinkClick action="ppaction://hlinksldjump" r:id="rId2"/>
          </p:cNvPr>
          <p:cNvSpPr txBox="1"/>
          <p:nvPr>
            <p:ph idx="2"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13">
            <a:hlinkClick action="ppaction://hlinksldjump" r:id="rId3"/>
          </p:cNvPr>
          <p:cNvSpPr txBox="1"/>
          <p:nvPr>
            <p:ph hasCustomPrompt="1" idx="3" type="title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action="ppaction://hlinksldjump" r:id="rId4"/>
          </p:cNvPr>
          <p:cNvSpPr txBox="1"/>
          <p:nvPr>
            <p:ph idx="4" type="ctrTitle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13"/>
          <p:cNvSpPr txBox="1"/>
          <p:nvPr>
            <p:ph idx="5" type="subTitle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13">
            <a:hlinkClick action="ppaction://hlinksldjump" r:id="rId5"/>
          </p:cNvPr>
          <p:cNvSpPr txBox="1"/>
          <p:nvPr>
            <p:ph hasCustomPrompt="1" idx="6" type="title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action="ppaction://hlinksldjump" r:id="rId6"/>
          </p:cNvPr>
          <p:cNvSpPr txBox="1"/>
          <p:nvPr>
            <p:ph idx="7" type="ctrTitle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3"/>
          <p:cNvSpPr txBox="1"/>
          <p:nvPr>
            <p:ph idx="8" type="subTitle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13">
            <a:hlinkClick action="ppaction://hlinksldjump" r:id="rId7"/>
          </p:cNvPr>
          <p:cNvSpPr txBox="1"/>
          <p:nvPr>
            <p:ph hasCustomPrompt="1" idx="9" type="title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action="ppaction://hlinksldjump" r:id="rId8"/>
          </p:cNvPr>
          <p:cNvSpPr txBox="1"/>
          <p:nvPr>
            <p:ph idx="13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" name="Google Shape;50;p13"/>
          <p:cNvSpPr txBox="1"/>
          <p:nvPr>
            <p:ph idx="14" type="subTitle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3">
            <a:hlinkClick action="ppaction://hlinksldjump" r:id="rId9"/>
          </p:cNvPr>
          <p:cNvSpPr txBox="1"/>
          <p:nvPr>
            <p:ph hasCustomPrompt="1" idx="15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action="ppaction://hlinksldjump" r:id="rId10"/>
          </p:cNvPr>
          <p:cNvSpPr txBox="1"/>
          <p:nvPr>
            <p:ph idx="16" type="ctrTitle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13"/>
          <p:cNvSpPr txBox="1"/>
          <p:nvPr>
            <p:ph idx="17" type="subTitle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13">
            <a:hlinkClick action="ppaction://hlinksldjump" r:id="rId11"/>
          </p:cNvPr>
          <p:cNvSpPr txBox="1"/>
          <p:nvPr>
            <p:ph hasCustomPrompt="1" idx="18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/>
          </p:cNvPr>
          <p:cNvSpPr txBox="1"/>
          <p:nvPr>
            <p:ph idx="19" type="ctrTitle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idx="20" type="subTitle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3">
            <a:hlinkClick/>
          </p:cNvPr>
          <p:cNvSpPr txBox="1"/>
          <p:nvPr>
            <p:ph hasCustomPrompt="1" idx="21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hasCustomPrompt="1" idx="2" type="title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hasCustomPrompt="1"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hasCustomPrompt="1" idx="2" type="title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hasCustomPrompt="1" idx="2" type="title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hasCustomPrompt="1" idx="2" type="title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26"/>
          <p:cNvSpPr txBox="1"/>
          <p:nvPr>
            <p:ph idx="1" type="subTitle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idx="1" type="subTitle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2" type="subTitle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3" type="subTitle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4" type="subTitle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b="1" sz="2500"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5" type="subTitle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7"/>
          <p:cNvSpPr txBox="1"/>
          <p:nvPr>
            <p:ph idx="6" type="subTitle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27"/>
          <p:cNvSpPr txBox="1"/>
          <p:nvPr>
            <p:ph hasCustomPrompt="1" type="title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/>
          <p:nvPr>
            <p:ph hasCustomPrompt="1" idx="7" type="title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/>
          <p:nvPr>
            <p:ph hasCustomPrompt="1" idx="8" type="title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/>
          <p:nvPr>
            <p:ph idx="9" type="ctrTitle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9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28"/>
          <p:cNvSpPr txBox="1"/>
          <p:nvPr>
            <p:ph idx="1" type="subTitle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3" type="ctrTitle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5" type="ctrTitle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28"/>
          <p:cNvSpPr txBox="1"/>
          <p:nvPr>
            <p:ph idx="6" type="subTitle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hasCustomPrompt="1" idx="7" type="title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/>
          <p:nvPr>
            <p:ph hasCustomPrompt="1" idx="8" type="title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/>
          <p:nvPr>
            <p:ph hasCustomPrompt="1" idx="9" type="title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9"/>
          <p:cNvSpPr txBox="1"/>
          <p:nvPr>
            <p:ph idx="2" type="subTitle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29"/>
          <p:cNvSpPr txBox="1"/>
          <p:nvPr>
            <p:ph idx="3" type="ctrTitle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30"/>
          <p:cNvSpPr txBox="1"/>
          <p:nvPr>
            <p:ph idx="1" type="subTitle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2" type="subTitle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ctrTitle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5" type="subTitle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6" type="ctrTitle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31"/>
          <p:cNvSpPr txBox="1"/>
          <p:nvPr>
            <p:ph idx="2" type="ctrTitle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3" type="ctrTitle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4" type="ctrTitle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5" type="subTitle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6" type="subTitle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32"/>
          <p:cNvSpPr txBox="1"/>
          <p:nvPr>
            <p:ph idx="2" type="ctrTitle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idx="3" type="ctrTitle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32"/>
          <p:cNvSpPr txBox="1"/>
          <p:nvPr>
            <p:ph idx="4" type="ctrTitle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2"/>
          <p:cNvSpPr txBox="1"/>
          <p:nvPr>
            <p:ph idx="1" type="subTitle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5" type="subTitle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6" type="subTitle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3">
            <a:hlinkClick/>
          </p:cNvPr>
          <p:cNvSpPr txBox="1"/>
          <p:nvPr>
            <p:ph idx="2" type="ctrTitle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" type="subTitle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5" name="Google Shape;155;p33">
            <a:hlinkClick/>
          </p:cNvPr>
          <p:cNvSpPr txBox="1"/>
          <p:nvPr>
            <p:ph hasCustomPrompt="1" idx="3" type="title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/>
          </p:cNvPr>
          <p:cNvSpPr txBox="1"/>
          <p:nvPr>
            <p:ph idx="4" type="ctrTitle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33"/>
          <p:cNvSpPr txBox="1"/>
          <p:nvPr>
            <p:ph idx="5" type="subTitle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p33">
            <a:hlinkClick/>
          </p:cNvPr>
          <p:cNvSpPr txBox="1"/>
          <p:nvPr>
            <p:ph hasCustomPrompt="1" idx="6" type="title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/>
          </p:cNvPr>
          <p:cNvSpPr txBox="1"/>
          <p:nvPr>
            <p:ph idx="7" type="ctrTitle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" name="Google Shape;160;p33"/>
          <p:cNvSpPr txBox="1"/>
          <p:nvPr>
            <p:ph idx="8" type="subTitle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1" name="Google Shape;161;p33">
            <a:hlinkClick/>
          </p:cNvPr>
          <p:cNvSpPr txBox="1"/>
          <p:nvPr>
            <p:ph hasCustomPrompt="1" idx="9" type="title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4"/>
          <p:cNvSpPr txBox="1"/>
          <p:nvPr>
            <p:ph idx="2" type="ctrTitle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p34"/>
          <p:cNvSpPr txBox="1"/>
          <p:nvPr>
            <p:ph idx="3" type="ctrTitle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34"/>
          <p:cNvSpPr txBox="1"/>
          <p:nvPr>
            <p:ph idx="4" type="subTitle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8" name="Google Shape;168;p34"/>
          <p:cNvSpPr txBox="1"/>
          <p:nvPr>
            <p:ph idx="5" type="ctrTitle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6" type="subTitle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34"/>
          <p:cNvSpPr txBox="1"/>
          <p:nvPr>
            <p:ph idx="7" type="ctrTitle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34"/>
          <p:cNvSpPr txBox="1"/>
          <p:nvPr>
            <p:ph idx="8" type="subTitle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5"/>
          <p:cNvSpPr txBox="1"/>
          <p:nvPr>
            <p:ph idx="2" type="ctrTitle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35"/>
          <p:cNvSpPr txBox="1"/>
          <p:nvPr>
            <p:ph idx="3" type="ctrTitle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35"/>
          <p:cNvSpPr txBox="1"/>
          <p:nvPr>
            <p:ph idx="4" type="ctrTitle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5"/>
          <p:cNvSpPr txBox="1"/>
          <p:nvPr>
            <p:ph idx="5" type="ctrTitle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35"/>
          <p:cNvSpPr txBox="1"/>
          <p:nvPr>
            <p:ph idx="1" type="subTitle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" name="Google Shape;179;p35"/>
          <p:cNvSpPr txBox="1"/>
          <p:nvPr>
            <p:ph idx="6" type="subTitle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" name="Google Shape;180;p35"/>
          <p:cNvSpPr txBox="1"/>
          <p:nvPr>
            <p:ph idx="7" type="subTitle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35"/>
          <p:cNvSpPr txBox="1"/>
          <p:nvPr>
            <p:ph idx="8" type="subTitle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36"/>
          <p:cNvSpPr txBox="1"/>
          <p:nvPr>
            <p:ph idx="2" type="ctrTitle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5" name="Google Shape;185;p36"/>
          <p:cNvSpPr txBox="1"/>
          <p:nvPr>
            <p:ph idx="3" type="ctrTitle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36"/>
          <p:cNvSpPr txBox="1"/>
          <p:nvPr>
            <p:ph idx="4" type="ctrTitle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" name="Google Shape;187;p36"/>
          <p:cNvSpPr txBox="1"/>
          <p:nvPr>
            <p:ph idx="5" type="ctrTitle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p36"/>
          <p:cNvSpPr txBox="1"/>
          <p:nvPr>
            <p:ph idx="6" type="subTitle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6"/>
          <p:cNvSpPr txBox="1"/>
          <p:nvPr>
            <p:ph idx="7" type="subTitle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1" name="Google Shape;191;p36"/>
          <p:cNvSpPr txBox="1"/>
          <p:nvPr>
            <p:ph idx="8" type="subTitle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2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37"/>
          <p:cNvSpPr txBox="1"/>
          <p:nvPr>
            <p:ph idx="2" type="ctrTitle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6" name="Google Shape;196;p37"/>
          <p:cNvSpPr txBox="1"/>
          <p:nvPr>
            <p:ph idx="3" type="subTitle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37"/>
          <p:cNvSpPr txBox="1"/>
          <p:nvPr>
            <p:ph idx="4" type="ctrTitle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37"/>
          <p:cNvSpPr txBox="1"/>
          <p:nvPr>
            <p:ph idx="5" type="subTitle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9" name="Google Shape;199;p37"/>
          <p:cNvSpPr txBox="1"/>
          <p:nvPr>
            <p:ph idx="6" type="ctrTitle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0" name="Google Shape;200;p37"/>
          <p:cNvSpPr txBox="1"/>
          <p:nvPr>
            <p:ph idx="7" type="subTitle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1" name="Google Shape;201;p37"/>
          <p:cNvSpPr txBox="1"/>
          <p:nvPr>
            <p:ph idx="8"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title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4" type="title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5" type="subTitle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6" type="title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7" type="subTitle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8" type="title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9" type="subTitle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13"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39"/>
          <p:cNvSpPr txBox="1"/>
          <p:nvPr>
            <p:ph idx="3" type="ctrTitle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39"/>
          <p:cNvSpPr txBox="1"/>
          <p:nvPr>
            <p:ph idx="4" type="subTitle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39"/>
          <p:cNvSpPr txBox="1"/>
          <p:nvPr>
            <p:ph idx="5" type="ctrTitle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9"/>
          <p:cNvSpPr txBox="1"/>
          <p:nvPr>
            <p:ph idx="6" type="subTitle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39"/>
          <p:cNvSpPr txBox="1"/>
          <p:nvPr>
            <p:ph idx="7" type="ctrTitle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39"/>
          <p:cNvSpPr txBox="1"/>
          <p:nvPr>
            <p:ph idx="8" type="subTitle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4" name="Google Shape;224;p39"/>
          <p:cNvSpPr txBox="1"/>
          <p:nvPr>
            <p:ph idx="9" type="ctrTitle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39"/>
          <p:cNvSpPr txBox="1"/>
          <p:nvPr>
            <p:ph idx="13" type="subTitle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6" name="Google Shape;226;p39"/>
          <p:cNvSpPr txBox="1"/>
          <p:nvPr>
            <p:ph idx="14" type="ctrTitle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39"/>
          <p:cNvSpPr txBox="1"/>
          <p:nvPr>
            <p:ph idx="15" type="subTitle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ctrTitle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rect b="b" l="l" r="r" t="t"/>
            <a:pathLst>
              <a:path extrusionOk="0" h="192217" w="285267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 txBox="1"/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>
            <p:ph idx="1" type="subTitle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flipH="1" rot="5400000">
            <a:off x="105125" y="4670975"/>
            <a:ext cx="679500" cy="53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9.xml"/><Relationship Id="rId6" Type="http://schemas.openxmlformats.org/officeDocument/2006/relationships/slide" Target="/ppt/slides/slide13.xml"/><Relationship Id="rId7" Type="http://schemas.openxmlformats.org/officeDocument/2006/relationships/slide" Target="/ppt/slides/slide19.xml"/><Relationship Id="rId8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ctrTitle"/>
          </p:nvPr>
        </p:nvSpPr>
        <p:spPr>
          <a:xfrm>
            <a:off x="107075" y="1361100"/>
            <a:ext cx="8822700" cy="21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DỰ ĐOÁN KHẢ NĂNG ĐĂNG KÝ GỬI KỲ HẠN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THÔNG QUA TIẾP THỊ DI ĐỘNG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BẰNG PHƯƠNG PHÁP 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PHÂN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LỚP LUẬT KẾT HỢP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6"/>
          <p:cNvSpPr txBox="1"/>
          <p:nvPr>
            <p:ph idx="1" type="subTitle"/>
          </p:nvPr>
        </p:nvSpPr>
        <p:spPr>
          <a:xfrm>
            <a:off x="2449500" y="3702125"/>
            <a:ext cx="42450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ĐỒ ÁN KẾT THÚC HỌC PHẦN: MÁY HỌC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GIẢNG VIÊN: TS. NGUYỄN AN TẾ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NHÓM: 6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1" name="Google Shape;251;p46"/>
          <p:cNvSpPr/>
          <p:nvPr/>
        </p:nvSpPr>
        <p:spPr>
          <a:xfrm rot="10800000">
            <a:off x="7782000" y="367900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46"/>
          <p:cNvSpPr/>
          <p:nvPr/>
        </p:nvSpPr>
        <p:spPr>
          <a:xfrm>
            <a:off x="381075" y="3949313"/>
            <a:ext cx="952500" cy="826275"/>
          </a:xfrm>
          <a:custGeom>
            <a:rect b="b" l="l" r="r" t="t"/>
            <a:pathLst>
              <a:path extrusionOk="0" h="33051" w="3810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/>
          <p:nvPr/>
        </p:nvSpPr>
        <p:spPr>
          <a:xfrm flipH="1">
            <a:off x="241450" y="974400"/>
            <a:ext cx="5829000" cy="299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6070450" y="0"/>
            <a:ext cx="3073551" cy="459939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5"/>
          <p:cNvSpPr txBox="1"/>
          <p:nvPr>
            <p:ph type="title"/>
          </p:nvPr>
        </p:nvSpPr>
        <p:spPr>
          <a:xfrm>
            <a:off x="567725" y="361875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erif"/>
                <a:ea typeface="Roboto Serif"/>
                <a:cs typeface="Roboto Serif"/>
                <a:sym typeface="Roboto Serif"/>
              </a:rPr>
              <a:t>Phát biểu bài toán</a:t>
            </a:r>
            <a:endParaRPr b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491525" y="1246075"/>
            <a:ext cx="54090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latin typeface="Open Sans SemiBold"/>
                <a:ea typeface="Open Sans SemiBold"/>
                <a:cs typeface="Open Sans SemiBold"/>
                <a:sym typeface="Open Sans SemiBold"/>
              </a:rPr>
              <a:t>Xác định các khách hàng tiềm năng đăng ký gửi tiền có kỳ hạn, từ đó tối ưu hóa chi phí và doanh thu</a:t>
            </a:r>
            <a:endParaRPr i="1" sz="2000"/>
          </a:p>
        </p:txBody>
      </p:sp>
      <p:sp>
        <p:nvSpPr>
          <p:cNvPr id="338" name="Google Shape;338;p55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647975" y="122800"/>
            <a:ext cx="7717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Hướng tiếp cận vấn đề</a:t>
            </a:r>
            <a:endParaRPr b="1" sz="3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6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56"/>
          <p:cNvSpPr txBox="1"/>
          <p:nvPr/>
        </p:nvSpPr>
        <p:spPr>
          <a:xfrm>
            <a:off x="1622425" y="1634075"/>
            <a:ext cx="6397800" cy="1329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 SemiBold"/>
              <a:buChar char="●"/>
            </a:pPr>
            <a:r>
              <a:rPr lang="en" sz="2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Phương pháp nghiên cứu định lượng</a:t>
            </a:r>
            <a:endParaRPr sz="2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 SemiBold"/>
              <a:buChar char="●"/>
            </a:pPr>
            <a:r>
              <a:rPr lang="en" sz="21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Phương pháp nghiên cứu dựa trên luật kết hợp</a:t>
            </a:r>
            <a:endParaRPr sz="21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422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7"/>
          <p:cNvSpPr txBox="1"/>
          <p:nvPr/>
        </p:nvSpPr>
        <p:spPr>
          <a:xfrm>
            <a:off x="205350" y="1892450"/>
            <a:ext cx="301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Tìm hiểu về bộ dữ liệu</a:t>
            </a:r>
            <a:endParaRPr b="1" sz="2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aphicFrame>
        <p:nvGraphicFramePr>
          <p:cNvPr id="352" name="Google Shape;352;p57"/>
          <p:cNvGraphicFramePr/>
          <p:nvPr/>
        </p:nvGraphicFramePr>
        <p:xfrm>
          <a:off x="3973525" y="19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{F0BF69F0-2E1D-4B76-98F5-DDDA387B1667}</a:tableStyleId>
              </a:tblPr>
              <a:tblGrid>
                <a:gridCol w="1485750"/>
                <a:gridCol w="1485750"/>
                <a:gridCol w="1485750"/>
              </a:tblGrid>
              <a:tr h="32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Dữ liệu khách hàng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Liên quan đến cuộc gọi cuối cùng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Các thuộc tính khác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Age: tuổi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Contact: loại liên hệ truyền thông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Campaign: số lượng liên hệ được thực hiện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Job: loại công việc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Day: ngày liên hệ cuối cùng của tháng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Pdays: số ngày từ lần cuối liên hệ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Marital: tình trạng hôn nhân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Month: tháng liên hệ cuối cùng của năm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Previous: số lượng liên hệ thực hiện trước đó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Education: trình độ học vấn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Duration: thời lượng liên hệ cuối cùng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Poutcome: kết quả của chiến dịch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Default: có nợ xấu tín dụng không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rowSpan="4">
                  <a:txBody>
                    <a:bodyPr/>
                    <a:lstStyle/>
                    <a:p>
                      <a:pPr indent="0" lvl="0" marL="114300" marR="41031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Biến Target: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deposit - 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khách hàng có đăng ký tiền gửi có kỳ hạn không? ("yes", "no")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114300" marR="41031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 hMerge="1"/>
              </a:tr>
              <a:tr h="548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Balance/số dư: số dư trung bình hàng năm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  <a:tr h="548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Housing: có khoản vay mua nhà không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  <a:tr h="276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Loan: có khoản vay cá nhân không</a:t>
                      </a:r>
                      <a:endParaRPr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 vMerge="1"/>
                <a:tc hMerge="1" vMerge="1"/>
              </a:tr>
            </a:tbl>
          </a:graphicData>
        </a:graphic>
      </p:graphicFrame>
      <p:sp>
        <p:nvSpPr>
          <p:cNvPr id="353" name="Google Shape;353;p57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59" name="Google Shape;359;p58"/>
          <p:cNvSpPr txBox="1"/>
          <p:nvPr>
            <p:ph type="ctrTitle"/>
          </p:nvPr>
        </p:nvSpPr>
        <p:spPr>
          <a:xfrm flipH="1">
            <a:off x="2718125" y="2550850"/>
            <a:ext cx="2900400" cy="15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Ứng dụng phân lớp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luật kết hợp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58"/>
          <p:cNvSpPr txBox="1"/>
          <p:nvPr>
            <p:ph idx="2" type="title"/>
          </p:nvPr>
        </p:nvSpPr>
        <p:spPr>
          <a:xfrm flipH="1">
            <a:off x="5458064" y="2279150"/>
            <a:ext cx="23631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58"/>
          <p:cNvSpPr txBox="1"/>
          <p:nvPr>
            <p:ph type="ctrTitle"/>
          </p:nvPr>
        </p:nvSpPr>
        <p:spPr>
          <a:xfrm>
            <a:off x="67414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/>
          <p:nvPr/>
        </p:nvSpPr>
        <p:spPr>
          <a:xfrm flipH="1">
            <a:off x="3438300" y="0"/>
            <a:ext cx="57057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59"/>
          <p:cNvCxnSpPr/>
          <p:nvPr/>
        </p:nvCxnSpPr>
        <p:spPr>
          <a:xfrm flipH="1" rot="10800000">
            <a:off x="465700" y="4286150"/>
            <a:ext cx="3020700" cy="17100"/>
          </a:xfrm>
          <a:prstGeom prst="straightConnector1">
            <a:avLst/>
          </a:prstGeom>
          <a:noFill/>
          <a:ln cap="flat" cmpd="sng" w="9525">
            <a:solidFill>
              <a:srgbClr val="3D46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59"/>
          <p:cNvSpPr txBox="1"/>
          <p:nvPr/>
        </p:nvSpPr>
        <p:spPr>
          <a:xfrm>
            <a:off x="508650" y="1416825"/>
            <a:ext cx="27774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Dùng lệnh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info() </a:t>
            </a: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và </a:t>
            </a: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head() </a:t>
            </a: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để quan sát tổng quan bộ dữ liệu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9" name="Google Shape;369;p59"/>
          <p:cNvSpPr txBox="1"/>
          <p:nvPr/>
        </p:nvSpPr>
        <p:spPr>
          <a:xfrm>
            <a:off x="638775" y="2814425"/>
            <a:ext cx="2647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Bộ dữ liệu bao gồm 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11162 dòng, 17 cột. 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Trong đó: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 biến phân loại, 7 biến số.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0" name="Google Shape;370;p59"/>
          <p:cNvSpPr txBox="1"/>
          <p:nvPr>
            <p:ph idx="4294967295" type="ctrTitle"/>
          </p:nvPr>
        </p:nvSpPr>
        <p:spPr>
          <a:xfrm>
            <a:off x="67414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9"/>
          <p:cNvSpPr txBox="1"/>
          <p:nvPr>
            <p:ph type="ctrTitle"/>
          </p:nvPr>
        </p:nvSpPr>
        <p:spPr>
          <a:xfrm>
            <a:off x="179825" y="344600"/>
            <a:ext cx="45348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khám phá dữ liệu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613" y="458538"/>
            <a:ext cx="2004900" cy="255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251" y="3187325"/>
            <a:ext cx="5221300" cy="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/>
          <p:nvPr/>
        </p:nvSpPr>
        <p:spPr>
          <a:xfrm>
            <a:off x="108775" y="2560950"/>
            <a:ext cx="4640100" cy="239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0"/>
          <p:cNvSpPr/>
          <p:nvPr/>
        </p:nvSpPr>
        <p:spPr>
          <a:xfrm flipH="1">
            <a:off x="0" y="0"/>
            <a:ext cx="9144000" cy="24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0"/>
          <p:cNvSpPr/>
          <p:nvPr/>
        </p:nvSpPr>
        <p:spPr>
          <a:xfrm>
            <a:off x="4829900" y="990600"/>
            <a:ext cx="4237800" cy="3367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0"/>
          <p:cNvSpPr/>
          <p:nvPr/>
        </p:nvSpPr>
        <p:spPr>
          <a:xfrm>
            <a:off x="4827000" y="990600"/>
            <a:ext cx="4237800" cy="147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0"/>
          <p:cNvSpPr txBox="1"/>
          <p:nvPr>
            <p:ph type="ctrTitle"/>
          </p:nvPr>
        </p:nvSpPr>
        <p:spPr>
          <a:xfrm>
            <a:off x="494288" y="167425"/>
            <a:ext cx="38691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Phân tích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khám phá dữ liệu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3" name="Google Shape;383;p60"/>
          <p:cNvGrpSpPr/>
          <p:nvPr/>
        </p:nvGrpSpPr>
        <p:grpSpPr>
          <a:xfrm>
            <a:off x="713225" y="691625"/>
            <a:ext cx="3421250" cy="1456825"/>
            <a:chOff x="713225" y="691625"/>
            <a:chExt cx="3421250" cy="1456825"/>
          </a:xfrm>
        </p:grpSpPr>
        <p:sp>
          <p:nvSpPr>
            <p:cNvPr id="384" name="Google Shape;384;p60"/>
            <p:cNvSpPr txBox="1"/>
            <p:nvPr/>
          </p:nvSpPr>
          <p:spPr>
            <a:xfrm>
              <a:off x="713225" y="691625"/>
              <a:ext cx="33858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Người đã kết hôn và đang có nhu cầu vay tiền mua nhà </a:t>
              </a:r>
              <a:endPara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60"/>
            <p:cNvSpPr txBox="1"/>
            <p:nvPr/>
          </p:nvSpPr>
          <p:spPr>
            <a:xfrm>
              <a:off x="723175" y="1303350"/>
              <a:ext cx="34113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Phần lớn khách hàng được tư vấn không có thẻ tín dụng hay khoản vay cá nhân nào </a:t>
              </a:r>
              <a:endPara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6" name="Google Shape;386;p60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50" y="1046713"/>
            <a:ext cx="4133088" cy="3255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88" y="2611275"/>
            <a:ext cx="4526280" cy="229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/>
          <p:nvPr/>
        </p:nvSpPr>
        <p:spPr>
          <a:xfrm>
            <a:off x="1378050" y="921075"/>
            <a:ext cx="6387900" cy="288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1"/>
          <p:cNvSpPr txBox="1"/>
          <p:nvPr>
            <p:ph type="ctrTitle"/>
          </p:nvPr>
        </p:nvSpPr>
        <p:spPr>
          <a:xfrm>
            <a:off x="332225" y="344600"/>
            <a:ext cx="45348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</a:t>
            </a: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khám phá dữ liệu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61"/>
          <p:cNvSpPr txBox="1"/>
          <p:nvPr/>
        </p:nvSpPr>
        <p:spPr>
          <a:xfrm>
            <a:off x="239650" y="4162250"/>
            <a:ext cx="4686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Những người đã tư vấn chủ yếu là những người công nhân và quản lý.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61"/>
          <p:cNvSpPr txBox="1"/>
          <p:nvPr/>
        </p:nvSpPr>
        <p:spPr>
          <a:xfrm>
            <a:off x="4926575" y="4162250"/>
            <a:ext cx="397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hoảng thời gian liên lạc nhiều nhất với khách hàng đã tư vấn chủ yếu trong tháng 5.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61"/>
          <p:cNvSpPr txBox="1"/>
          <p:nvPr>
            <p:ph type="ctrTitle"/>
          </p:nvPr>
        </p:nvSpPr>
        <p:spPr>
          <a:xfrm>
            <a:off x="119825" y="3768675"/>
            <a:ext cx="28908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Nhận xét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1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38" y="993675"/>
            <a:ext cx="628192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/>
          <p:nvPr/>
        </p:nvSpPr>
        <p:spPr>
          <a:xfrm>
            <a:off x="2452175" y="844300"/>
            <a:ext cx="4215300" cy="3622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2"/>
          <p:cNvSpPr txBox="1"/>
          <p:nvPr>
            <p:ph type="ctrTitle"/>
          </p:nvPr>
        </p:nvSpPr>
        <p:spPr>
          <a:xfrm>
            <a:off x="332225" y="344600"/>
            <a:ext cx="45348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tích khám phá dữ liệu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239650" y="4543250"/>
            <a:ext cx="46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Không có sự tương quan cao giữa 2 biến bất kỳ.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62"/>
          <p:cNvSpPr txBox="1"/>
          <p:nvPr>
            <p:ph type="ctrTitle"/>
          </p:nvPr>
        </p:nvSpPr>
        <p:spPr>
          <a:xfrm>
            <a:off x="119825" y="4149675"/>
            <a:ext cx="28908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Nhận xét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62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249" y="897400"/>
            <a:ext cx="4056550" cy="34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/>
          <p:nvPr/>
        </p:nvSpPr>
        <p:spPr>
          <a:xfrm flipH="1" rot="10800000">
            <a:off x="10950" y="1346475"/>
            <a:ext cx="9130800" cy="20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63"/>
          <p:cNvSpPr txBox="1"/>
          <p:nvPr>
            <p:ph idx="3" type="ctrTitle"/>
          </p:nvPr>
        </p:nvSpPr>
        <p:spPr>
          <a:xfrm>
            <a:off x="3576404" y="4421100"/>
            <a:ext cx="194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Chuyển dạng dữ liệu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63"/>
          <p:cNvSpPr txBox="1"/>
          <p:nvPr>
            <p:ph idx="2" type="ctrTitle"/>
          </p:nvPr>
        </p:nvSpPr>
        <p:spPr>
          <a:xfrm>
            <a:off x="675121" y="442109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Làm sạch dữ liệu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63"/>
          <p:cNvSpPr txBox="1"/>
          <p:nvPr>
            <p:ph idx="5" type="ctrTitle"/>
          </p:nvPr>
        </p:nvSpPr>
        <p:spPr>
          <a:xfrm>
            <a:off x="6642479" y="4421093"/>
            <a:ext cx="18264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Thu gọn dữ liệu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63"/>
          <p:cNvSpPr/>
          <p:nvPr/>
        </p:nvSpPr>
        <p:spPr>
          <a:xfrm flipH="1">
            <a:off x="891250" y="1416613"/>
            <a:ext cx="7109400" cy="179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9" name="Google Shape;419;p63"/>
          <p:cNvGrpSpPr/>
          <p:nvPr/>
        </p:nvGrpSpPr>
        <p:grpSpPr>
          <a:xfrm>
            <a:off x="6006537" y="1131665"/>
            <a:ext cx="309132" cy="170353"/>
            <a:chOff x="2705794" y="2547666"/>
            <a:chExt cx="233837" cy="128870"/>
          </a:xfrm>
        </p:grpSpPr>
        <p:sp>
          <p:nvSpPr>
            <p:cNvPr id="420" name="Google Shape;420;p63"/>
            <p:cNvSpPr/>
            <p:nvPr/>
          </p:nvSpPr>
          <p:spPr>
            <a:xfrm>
              <a:off x="2868751" y="2547666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3"/>
            <p:cNvSpPr/>
            <p:nvPr/>
          </p:nvSpPr>
          <p:spPr>
            <a:xfrm>
              <a:off x="2870661" y="2611703"/>
              <a:ext cx="68970" cy="49301"/>
            </a:xfrm>
            <a:custGeom>
              <a:rect b="b" l="l" r="r" t="t"/>
              <a:pathLst>
                <a:path extrusionOk="0" h="1549" w="2167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3"/>
            <p:cNvSpPr/>
            <p:nvPr/>
          </p:nvSpPr>
          <p:spPr>
            <a:xfrm>
              <a:off x="2705794" y="2611321"/>
              <a:ext cx="68620" cy="49301"/>
            </a:xfrm>
            <a:custGeom>
              <a:rect b="b" l="l" r="r" t="t"/>
              <a:pathLst>
                <a:path extrusionOk="0" h="1549" w="2156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2724000" y="2547666"/>
              <a:ext cx="53088" cy="53088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3"/>
            <p:cNvSpPr/>
            <p:nvPr/>
          </p:nvSpPr>
          <p:spPr>
            <a:xfrm>
              <a:off x="2764930" y="2613613"/>
              <a:ext cx="115979" cy="62923"/>
            </a:xfrm>
            <a:custGeom>
              <a:rect b="b" l="l" r="r" t="t"/>
              <a:pathLst>
                <a:path extrusionOk="0" h="1977" w="3644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63"/>
          <p:cNvSpPr txBox="1"/>
          <p:nvPr>
            <p:ph idx="4294967295" type="ctrTitle"/>
          </p:nvPr>
        </p:nvSpPr>
        <p:spPr>
          <a:xfrm>
            <a:off x="1541550" y="445050"/>
            <a:ext cx="28908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Tiền xử lý dữ liệu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" y="179625"/>
            <a:ext cx="962850" cy="9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892" y="3503000"/>
            <a:ext cx="864913" cy="86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454" y="3400125"/>
            <a:ext cx="962850" cy="9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3"/>
          <p:cNvPicPr preferRelativeResize="0"/>
          <p:nvPr/>
        </p:nvPicPr>
        <p:blipFill rotWithShape="1">
          <a:blip r:embed="rId6">
            <a:alphaModFix/>
          </a:blip>
          <a:srcRect b="12296" l="0" r="0" t="0"/>
          <a:stretch/>
        </p:blipFill>
        <p:spPr>
          <a:xfrm>
            <a:off x="6930554" y="3386550"/>
            <a:ext cx="1179603" cy="103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3"/>
          <p:cNvSpPr txBox="1"/>
          <p:nvPr>
            <p:ph idx="2" type="ctrTitle"/>
          </p:nvPr>
        </p:nvSpPr>
        <p:spPr>
          <a:xfrm>
            <a:off x="1033125" y="1406675"/>
            <a:ext cx="69282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Các bước tiền xử lý: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63"/>
          <p:cNvSpPr txBox="1"/>
          <p:nvPr>
            <p:ph idx="2" type="ctrTitle"/>
          </p:nvPr>
        </p:nvSpPr>
        <p:spPr>
          <a:xfrm>
            <a:off x="1324550" y="1784463"/>
            <a:ext cx="69282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+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Rời rạc hóa thuộc tính liên tục.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63"/>
          <p:cNvSpPr txBox="1"/>
          <p:nvPr>
            <p:ph idx="2" type="ctrTitle"/>
          </p:nvPr>
        </p:nvSpPr>
        <p:spPr>
          <a:xfrm>
            <a:off x="1324550" y="2116313"/>
            <a:ext cx="69282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+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Rời rạc hóa thuộc tính phân loại có nhiều danh mục.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3"/>
          <p:cNvSpPr txBox="1"/>
          <p:nvPr>
            <p:ph idx="2" type="ctrTitle"/>
          </p:nvPr>
        </p:nvSpPr>
        <p:spPr>
          <a:xfrm>
            <a:off x="1072450" y="2835138"/>
            <a:ext cx="69282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Thư viện pyarc không yêu cầu dữ liệu đưa vào phải ở dạng số.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3"/>
          <p:cNvSpPr txBox="1"/>
          <p:nvPr>
            <p:ph idx="2" type="ctrTitle"/>
          </p:nvPr>
        </p:nvSpPr>
        <p:spPr>
          <a:xfrm>
            <a:off x="6741400" y="48694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4"/>
          <p:cNvSpPr/>
          <p:nvPr/>
        </p:nvSpPr>
        <p:spPr>
          <a:xfrm>
            <a:off x="3564800" y="958550"/>
            <a:ext cx="4101900" cy="383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40" name="Google Shape;440;p64"/>
          <p:cNvSpPr txBox="1"/>
          <p:nvPr>
            <p:ph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4"/>
          <p:cNvSpPr/>
          <p:nvPr/>
        </p:nvSpPr>
        <p:spPr>
          <a:xfrm>
            <a:off x="1498050" y="958550"/>
            <a:ext cx="1658400" cy="383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42" name="Google Shape;442;p64"/>
          <p:cNvSpPr txBox="1"/>
          <p:nvPr>
            <p:ph idx="4294967295" type="ctrTitle"/>
          </p:nvPr>
        </p:nvSpPr>
        <p:spPr>
          <a:xfrm>
            <a:off x="495000" y="394425"/>
            <a:ext cx="48558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Tổng quan bộ dữ liệu trước khi xử lý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013" y="1024188"/>
            <a:ext cx="1554480" cy="370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788" y="1024188"/>
            <a:ext cx="3995929" cy="370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/>
          <p:nvPr/>
        </p:nvSpPr>
        <p:spPr>
          <a:xfrm>
            <a:off x="2037124" y="545475"/>
            <a:ext cx="71604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8" name="Google Shape;258;p47"/>
          <p:cNvSpPr/>
          <p:nvPr/>
        </p:nvSpPr>
        <p:spPr>
          <a:xfrm>
            <a:off x="-99052" y="3415400"/>
            <a:ext cx="6376200" cy="48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9" name="Google Shape;259;p47"/>
          <p:cNvSpPr txBox="1"/>
          <p:nvPr>
            <p:ph idx="2" type="ctrTitle"/>
          </p:nvPr>
        </p:nvSpPr>
        <p:spPr>
          <a:xfrm>
            <a:off x="2412292" y="1288025"/>
            <a:ext cx="117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Mở đầu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7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1828684" y="6337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47"/>
          <p:cNvSpPr txBox="1"/>
          <p:nvPr>
            <p:ph idx="4" type="ctrTitle"/>
          </p:nvPr>
        </p:nvSpPr>
        <p:spPr>
          <a:xfrm>
            <a:off x="4487588" y="12326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Phân lớp sử dụng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mẫu phổ biến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7">
            <a:hlinkClick action="ppaction://hlinksldjump" r:id="rId4"/>
          </p:cNvPr>
          <p:cNvSpPr txBox="1"/>
          <p:nvPr>
            <p:ph idx="6" type="title"/>
          </p:nvPr>
        </p:nvSpPr>
        <p:spPr>
          <a:xfrm>
            <a:off x="4331145" y="6303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47"/>
          <p:cNvSpPr txBox="1"/>
          <p:nvPr>
            <p:ph idx="7" type="ctrTitle"/>
          </p:nvPr>
        </p:nvSpPr>
        <p:spPr>
          <a:xfrm>
            <a:off x="7294740" y="1232675"/>
            <a:ext cx="144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Tổng quan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nghiên cứu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7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6665206" y="63034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5" name="Google Shape;265;p47"/>
          <p:cNvSpPr txBox="1"/>
          <p:nvPr>
            <p:ph idx="13" type="ctrTitle"/>
          </p:nvPr>
        </p:nvSpPr>
        <p:spPr>
          <a:xfrm>
            <a:off x="0" y="4156475"/>
            <a:ext cx="349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Dự đoán khả năng đăng ký tiền gửi bằng phương pháp phân lớp luật kết hợp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7">
            <a:hlinkClick action="ppaction://hlinksldjump" r:id="rId6"/>
          </p:cNvPr>
          <p:cNvSpPr txBox="1"/>
          <p:nvPr>
            <p:ph idx="15" type="title"/>
          </p:nvPr>
        </p:nvSpPr>
        <p:spPr>
          <a:xfrm>
            <a:off x="1222049" y="3521400"/>
            <a:ext cx="909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7" name="Google Shape;267;p47">
            <a:hlinkClick action="ppaction://hlinksldjump" r:id="rId7"/>
          </p:cNvPr>
          <p:cNvSpPr txBox="1"/>
          <p:nvPr>
            <p:ph idx="18" type="title"/>
          </p:nvPr>
        </p:nvSpPr>
        <p:spPr>
          <a:xfrm>
            <a:off x="4470812" y="352139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8" name="Google Shape;268;p47"/>
          <p:cNvSpPr txBox="1"/>
          <p:nvPr>
            <p:ph type="ctrTitle"/>
          </p:nvPr>
        </p:nvSpPr>
        <p:spPr>
          <a:xfrm>
            <a:off x="0" y="66397"/>
            <a:ext cx="1753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NỘI DUNG NGHIÊN CỨU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7"/>
          <p:cNvSpPr txBox="1"/>
          <p:nvPr>
            <p:ph idx="13" type="ctrTitle"/>
          </p:nvPr>
        </p:nvSpPr>
        <p:spPr>
          <a:xfrm>
            <a:off x="3631200" y="4156475"/>
            <a:ext cx="244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Kết luận và hướng phát triển nghiên cứu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 rotWithShape="1">
          <a:blip r:embed="rId8">
            <a:alphaModFix/>
          </a:blip>
          <a:srcRect b="1634" l="0" r="1234" t="68861"/>
          <a:stretch/>
        </p:blipFill>
        <p:spPr>
          <a:xfrm>
            <a:off x="-62400" y="1721625"/>
            <a:ext cx="9206400" cy="15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>
            <p:ph idx="2" type="ctrTitle"/>
          </p:nvPr>
        </p:nvSpPr>
        <p:spPr>
          <a:xfrm>
            <a:off x="67414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22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 txBox="1"/>
          <p:nvPr>
            <p:ph type="ctrTitle"/>
          </p:nvPr>
        </p:nvSpPr>
        <p:spPr>
          <a:xfrm>
            <a:off x="3263700" y="168225"/>
            <a:ext cx="26166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Xử lý dữ liệu thiếu</a:t>
            </a:r>
            <a:endParaRPr sz="20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65"/>
          <p:cNvSpPr/>
          <p:nvPr/>
        </p:nvSpPr>
        <p:spPr>
          <a:xfrm>
            <a:off x="1158313" y="881950"/>
            <a:ext cx="1643400" cy="379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5"/>
          <p:cNvSpPr txBox="1"/>
          <p:nvPr/>
        </p:nvSpPr>
        <p:spPr>
          <a:xfrm>
            <a:off x="3298788" y="3230600"/>
            <a:ext cx="4686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Xóa đi những cột bị thiếu trên 80% dữ liệu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Xóa những dòng chứa 3 giá trị bị thiếu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Những giá trị bị thiếu còn lại coi như là một nhãn lớp “unknown”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65"/>
          <p:cNvSpPr txBox="1"/>
          <p:nvPr>
            <p:ph type="ctrTitle"/>
          </p:nvPr>
        </p:nvSpPr>
        <p:spPr>
          <a:xfrm>
            <a:off x="2887413" y="2749875"/>
            <a:ext cx="28908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phương án xử lý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65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65"/>
          <p:cNvSpPr txBox="1"/>
          <p:nvPr>
            <p:ph idx="4294967295" type="ctrTitle"/>
          </p:nvPr>
        </p:nvSpPr>
        <p:spPr>
          <a:xfrm>
            <a:off x="735700" y="47163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Số dòng bị thiếu ở từng biến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75" y="928538"/>
            <a:ext cx="1554480" cy="370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6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2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6"/>
          <p:cNvSpPr txBox="1"/>
          <p:nvPr>
            <p:ph type="ctrTitle"/>
          </p:nvPr>
        </p:nvSpPr>
        <p:spPr>
          <a:xfrm>
            <a:off x="3178800" y="168225"/>
            <a:ext cx="27864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Xử lý dữ liệu nhiễu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66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66"/>
          <p:cNvSpPr/>
          <p:nvPr/>
        </p:nvSpPr>
        <p:spPr>
          <a:xfrm>
            <a:off x="2452175" y="714750"/>
            <a:ext cx="4245900" cy="3714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5" name="Google Shape;465;p66"/>
          <p:cNvSpPr txBox="1"/>
          <p:nvPr>
            <p:ph idx="4294967295" type="ctrTitle"/>
          </p:nvPr>
        </p:nvSpPr>
        <p:spPr>
          <a:xfrm>
            <a:off x="3521150" y="4555625"/>
            <a:ext cx="2102400" cy="2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các biến số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6" name="Google Shape;4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350" y="741963"/>
            <a:ext cx="4123944" cy="363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7"/>
          <p:cNvPicPr preferRelativeResize="0"/>
          <p:nvPr/>
        </p:nvPicPr>
        <p:blipFill rotWithShape="1">
          <a:blip r:embed="rId3">
            <a:alphaModFix/>
          </a:blip>
          <a:srcRect b="38099" l="0" r="0" t="0"/>
          <a:stretch/>
        </p:blipFill>
        <p:spPr>
          <a:xfrm flipH="1">
            <a:off x="-7502" y="0"/>
            <a:ext cx="9139252" cy="21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7"/>
          <p:cNvSpPr txBox="1"/>
          <p:nvPr>
            <p:ph type="ctrTitle"/>
          </p:nvPr>
        </p:nvSpPr>
        <p:spPr>
          <a:xfrm>
            <a:off x="3178800" y="168225"/>
            <a:ext cx="2786400" cy="4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Xử lý dữ liệu nhiễu</a:t>
            </a:r>
            <a:endParaRPr sz="20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67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67"/>
          <p:cNvSpPr/>
          <p:nvPr/>
        </p:nvSpPr>
        <p:spPr>
          <a:xfrm>
            <a:off x="3240525" y="2765525"/>
            <a:ext cx="2714700" cy="183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67"/>
          <p:cNvSpPr/>
          <p:nvPr/>
        </p:nvSpPr>
        <p:spPr>
          <a:xfrm>
            <a:off x="6282525" y="2765525"/>
            <a:ext cx="2714700" cy="183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67"/>
          <p:cNvSpPr/>
          <p:nvPr/>
        </p:nvSpPr>
        <p:spPr>
          <a:xfrm>
            <a:off x="180750" y="2760413"/>
            <a:ext cx="2714700" cy="183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67"/>
          <p:cNvSpPr txBox="1"/>
          <p:nvPr>
            <p:ph idx="4294967295" type="ctrTitle"/>
          </p:nvPr>
        </p:nvSpPr>
        <p:spPr>
          <a:xfrm>
            <a:off x="341025" y="4501650"/>
            <a:ext cx="23943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biến “campaign"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7"/>
          <p:cNvSpPr txBox="1"/>
          <p:nvPr>
            <p:ph idx="4294967295" type="ctrTitle"/>
          </p:nvPr>
        </p:nvSpPr>
        <p:spPr>
          <a:xfrm>
            <a:off x="6528900" y="4501650"/>
            <a:ext cx="23943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biến “previous"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67"/>
          <p:cNvSpPr/>
          <p:nvPr/>
        </p:nvSpPr>
        <p:spPr>
          <a:xfrm>
            <a:off x="4758525" y="600225"/>
            <a:ext cx="2749500" cy="183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67"/>
          <p:cNvSpPr txBox="1"/>
          <p:nvPr>
            <p:ph idx="4294967295" type="ctrTitle"/>
          </p:nvPr>
        </p:nvSpPr>
        <p:spPr>
          <a:xfrm>
            <a:off x="5079425" y="2323225"/>
            <a:ext cx="21141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“duration”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67"/>
          <p:cNvSpPr/>
          <p:nvPr/>
        </p:nvSpPr>
        <p:spPr>
          <a:xfrm>
            <a:off x="1716525" y="600225"/>
            <a:ext cx="2714700" cy="183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67"/>
          <p:cNvSpPr txBox="1"/>
          <p:nvPr>
            <p:ph idx="4294967295" type="ctrTitle"/>
          </p:nvPr>
        </p:nvSpPr>
        <p:spPr>
          <a:xfrm>
            <a:off x="2016825" y="2334438"/>
            <a:ext cx="21141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“balance”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67"/>
          <p:cNvSpPr txBox="1"/>
          <p:nvPr>
            <p:ph idx="4294967295" type="ctrTitle"/>
          </p:nvPr>
        </p:nvSpPr>
        <p:spPr>
          <a:xfrm>
            <a:off x="3400725" y="4501650"/>
            <a:ext cx="23943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Boxplot thể hiện outliers của biến “pdays"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850" y="642475"/>
            <a:ext cx="2670048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450" y="642475"/>
            <a:ext cx="2670048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075" y="2808700"/>
            <a:ext cx="2670048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2425" y="2779650"/>
            <a:ext cx="2670049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0300" y="2808700"/>
            <a:ext cx="2670048" cy="1737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67"/>
          <p:cNvCxnSpPr/>
          <p:nvPr/>
        </p:nvCxnSpPr>
        <p:spPr>
          <a:xfrm flipH="1">
            <a:off x="3207100" y="827650"/>
            <a:ext cx="1800" cy="12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67"/>
          <p:cNvCxnSpPr/>
          <p:nvPr/>
        </p:nvCxnSpPr>
        <p:spPr>
          <a:xfrm flipH="1">
            <a:off x="7130050" y="827650"/>
            <a:ext cx="1800" cy="12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7"/>
          <p:cNvCxnSpPr/>
          <p:nvPr/>
        </p:nvCxnSpPr>
        <p:spPr>
          <a:xfrm flipH="1">
            <a:off x="1351600" y="2986700"/>
            <a:ext cx="1800" cy="12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7"/>
          <p:cNvCxnSpPr/>
          <p:nvPr/>
        </p:nvCxnSpPr>
        <p:spPr>
          <a:xfrm flipH="1">
            <a:off x="5268150" y="2951488"/>
            <a:ext cx="1800" cy="12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7"/>
          <p:cNvCxnSpPr/>
          <p:nvPr/>
        </p:nvCxnSpPr>
        <p:spPr>
          <a:xfrm flipH="1">
            <a:off x="7740200" y="3004050"/>
            <a:ext cx="3600" cy="125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67"/>
          <p:cNvCxnSpPr/>
          <p:nvPr/>
        </p:nvCxnSpPr>
        <p:spPr>
          <a:xfrm flipH="1">
            <a:off x="2130600" y="825575"/>
            <a:ext cx="1800" cy="12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/>
          <p:nvPr/>
        </p:nvSpPr>
        <p:spPr>
          <a:xfrm flipH="1">
            <a:off x="713350" y="1851800"/>
            <a:ext cx="5357100" cy="1447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8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6070450" y="0"/>
            <a:ext cx="3073551" cy="459939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8"/>
          <p:cNvSpPr txBox="1"/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Thu gọn dữ liệu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68"/>
          <p:cNvSpPr/>
          <p:nvPr/>
        </p:nvSpPr>
        <p:spPr>
          <a:xfrm flipH="1">
            <a:off x="6070350" y="1853179"/>
            <a:ext cx="2360400" cy="144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8"/>
          <p:cNvSpPr txBox="1"/>
          <p:nvPr>
            <p:ph idx="1" type="body"/>
          </p:nvPr>
        </p:nvSpPr>
        <p:spPr>
          <a:xfrm>
            <a:off x="1223575" y="1789300"/>
            <a:ext cx="4770300" cy="15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L</a:t>
            </a: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oại bỏ 2 cột dư thừa là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day </a:t>
            </a:r>
            <a:r>
              <a:rPr lang="en" sz="1500">
                <a:latin typeface="Montserrat Light"/>
                <a:ea typeface="Montserrat Light"/>
                <a:cs typeface="Montserrat Light"/>
                <a:sym typeface="Montserrat Light"/>
              </a:rPr>
              <a:t>và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month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68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422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9"/>
          <p:cNvSpPr/>
          <p:nvPr/>
        </p:nvSpPr>
        <p:spPr>
          <a:xfrm>
            <a:off x="-1429925" y="3887325"/>
            <a:ext cx="4099200" cy="247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11" name="Google Shape;511;p69"/>
          <p:cNvSpPr txBox="1"/>
          <p:nvPr/>
        </p:nvSpPr>
        <p:spPr>
          <a:xfrm>
            <a:off x="219650" y="262450"/>
            <a:ext cx="301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Chuyển dạng dữ liệu</a:t>
            </a:r>
            <a:endParaRPr b="1" sz="2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aphicFrame>
        <p:nvGraphicFramePr>
          <p:cNvPr id="512" name="Google Shape;512;p69"/>
          <p:cNvGraphicFramePr/>
          <p:nvPr/>
        </p:nvGraphicFramePr>
        <p:xfrm>
          <a:off x="3667975" y="72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{F0BF69F0-2E1D-4B76-98F5-DDDA387B1667}</a:tableStyleId>
              </a:tblPr>
              <a:tblGrid>
                <a:gridCol w="603150"/>
                <a:gridCol w="1250850"/>
                <a:gridCol w="971575"/>
                <a:gridCol w="845650"/>
                <a:gridCol w="832225"/>
                <a:gridCol w="832225"/>
              </a:tblGrid>
              <a:tr h="3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balance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duration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campaign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pdays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previous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tuổi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euro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phút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số liên hệ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ngày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số liên hệ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18-27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debt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under_15m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1_5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28-44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15_30m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6_10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under_3months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1_10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45-64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moderate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30_45m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11_15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3_6months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11_20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65-84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45_60m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16_20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6months_1year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21_30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85+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very_high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21_25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1_2years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31_40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extremely_high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41_50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51_60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3" name="Google Shape;513;p69"/>
          <p:cNvSpPr txBox="1"/>
          <p:nvPr>
            <p:ph idx="1" type="subTitle"/>
          </p:nvPr>
        </p:nvSpPr>
        <p:spPr>
          <a:xfrm>
            <a:off x="2100" y="3988375"/>
            <a:ext cx="25911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Thực hiện rời rạc hóa đối với các thuộc tính liên tiếp</a:t>
            </a:r>
            <a:endParaRPr b="1" i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69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>
            <a:off x="594600" y="993150"/>
            <a:ext cx="7954800" cy="31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20" name="Google Shape;520;p70"/>
          <p:cNvSpPr txBox="1"/>
          <p:nvPr>
            <p:ph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70"/>
          <p:cNvSpPr txBox="1"/>
          <p:nvPr>
            <p:ph idx="4294967295" type="ctrTitle"/>
          </p:nvPr>
        </p:nvSpPr>
        <p:spPr>
          <a:xfrm>
            <a:off x="495000" y="394425"/>
            <a:ext cx="48558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ộ dữ liệu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sau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khi xử lý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081275"/>
            <a:ext cx="7772399" cy="298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/>
        </p:nvSpPr>
        <p:spPr>
          <a:xfrm>
            <a:off x="4515013" y="3677225"/>
            <a:ext cx="4686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+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Accuracy: 70.6%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+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Precision: 71.0%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+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Recall: 65.5%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+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F1 Score: 68.2%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416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1"/>
          <p:cNvSpPr txBox="1"/>
          <p:nvPr>
            <p:ph type="ctrTitle"/>
          </p:nvPr>
        </p:nvSpPr>
        <p:spPr>
          <a:xfrm>
            <a:off x="223525" y="375375"/>
            <a:ext cx="26457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Phân lớp dựa trên luật kết hợp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1"/>
          <p:cNvSpPr/>
          <p:nvPr/>
        </p:nvSpPr>
        <p:spPr>
          <a:xfrm>
            <a:off x="396175" y="1144125"/>
            <a:ext cx="3388500" cy="90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31" name="Google Shape;531;p71"/>
          <p:cNvSpPr txBox="1"/>
          <p:nvPr>
            <p:ph idx="1" type="subTitle"/>
          </p:nvPr>
        </p:nvSpPr>
        <p:spPr>
          <a:xfrm>
            <a:off x="396175" y="1304925"/>
            <a:ext cx="33885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Dùng grid search để tìm ra tham số phù hợp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algorithm =’m1’, confidence = 0.4, support = 0.05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71"/>
          <p:cNvSpPr/>
          <p:nvPr/>
        </p:nvSpPr>
        <p:spPr>
          <a:xfrm>
            <a:off x="5038025" y="482925"/>
            <a:ext cx="3277800" cy="265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33" name="Google Shape;533;p71"/>
          <p:cNvSpPr txBox="1"/>
          <p:nvPr>
            <p:ph type="ctrTitle"/>
          </p:nvPr>
        </p:nvSpPr>
        <p:spPr>
          <a:xfrm>
            <a:off x="4332250" y="3315575"/>
            <a:ext cx="2139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quả đánh giá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71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75" y="2387075"/>
            <a:ext cx="2716824" cy="245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300" y="532663"/>
            <a:ext cx="3191256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1"/>
          <p:cNvSpPr/>
          <p:nvPr/>
        </p:nvSpPr>
        <p:spPr>
          <a:xfrm>
            <a:off x="747650" y="2531600"/>
            <a:ext cx="2674200" cy="13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/>
          <p:nvPr/>
        </p:nvSpPr>
        <p:spPr>
          <a:xfrm>
            <a:off x="-3" y="1328600"/>
            <a:ext cx="4572000" cy="53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2"/>
          <p:cNvSpPr/>
          <p:nvPr/>
        </p:nvSpPr>
        <p:spPr>
          <a:xfrm>
            <a:off x="4572153" y="1328600"/>
            <a:ext cx="4572000" cy="53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2"/>
          <p:cNvSpPr/>
          <p:nvPr/>
        </p:nvSpPr>
        <p:spPr>
          <a:xfrm>
            <a:off x="-153" y="1865025"/>
            <a:ext cx="4572000" cy="53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2"/>
          <p:cNvSpPr/>
          <p:nvPr/>
        </p:nvSpPr>
        <p:spPr>
          <a:xfrm>
            <a:off x="4572153" y="1865025"/>
            <a:ext cx="4572000" cy="53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2"/>
          <p:cNvPicPr preferRelativeResize="0"/>
          <p:nvPr/>
        </p:nvPicPr>
        <p:blipFill rotWithShape="1">
          <a:blip r:embed="rId3">
            <a:alphaModFix/>
          </a:blip>
          <a:srcRect b="0" l="2125" r="2125" t="0"/>
          <a:stretch/>
        </p:blipFill>
        <p:spPr>
          <a:xfrm>
            <a:off x="2432417" y="1067900"/>
            <a:ext cx="4279216" cy="159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2"/>
          <p:cNvSpPr/>
          <p:nvPr/>
        </p:nvSpPr>
        <p:spPr>
          <a:xfrm>
            <a:off x="2432438" y="1067900"/>
            <a:ext cx="2139600" cy="79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2"/>
          <p:cNvSpPr/>
          <p:nvPr/>
        </p:nvSpPr>
        <p:spPr>
          <a:xfrm>
            <a:off x="4572024" y="1067900"/>
            <a:ext cx="2139600" cy="79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2"/>
          <p:cNvSpPr/>
          <p:nvPr/>
        </p:nvSpPr>
        <p:spPr>
          <a:xfrm>
            <a:off x="2432438" y="1865026"/>
            <a:ext cx="2139600" cy="79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2"/>
          <p:cNvSpPr/>
          <p:nvPr/>
        </p:nvSpPr>
        <p:spPr>
          <a:xfrm>
            <a:off x="4572024" y="1865026"/>
            <a:ext cx="2139600" cy="79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2"/>
          <p:cNvSpPr txBox="1"/>
          <p:nvPr>
            <p:ph idx="4" type="subTitle"/>
          </p:nvPr>
        </p:nvSpPr>
        <p:spPr>
          <a:xfrm>
            <a:off x="4938871" y="1511071"/>
            <a:ext cx="1405800" cy="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0.710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2" name="Google Shape;552;p72"/>
          <p:cNvSpPr txBox="1"/>
          <p:nvPr>
            <p:ph idx="2" type="ctrTitle"/>
          </p:nvPr>
        </p:nvSpPr>
        <p:spPr>
          <a:xfrm>
            <a:off x="2567183" y="1285911"/>
            <a:ext cx="18702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72"/>
          <p:cNvSpPr txBox="1"/>
          <p:nvPr>
            <p:ph idx="3" type="ctrTitle"/>
          </p:nvPr>
        </p:nvSpPr>
        <p:spPr>
          <a:xfrm>
            <a:off x="4706782" y="1285911"/>
            <a:ext cx="18702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Precision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4" name="Google Shape;554;p72"/>
          <p:cNvSpPr txBox="1"/>
          <p:nvPr>
            <p:ph type="ctrTitle"/>
          </p:nvPr>
        </p:nvSpPr>
        <p:spPr>
          <a:xfrm>
            <a:off x="723600" y="379175"/>
            <a:ext cx="384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Các chỉ số đánh giá mô hình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72"/>
          <p:cNvSpPr txBox="1"/>
          <p:nvPr>
            <p:ph idx="1" type="subTitle"/>
          </p:nvPr>
        </p:nvSpPr>
        <p:spPr>
          <a:xfrm>
            <a:off x="2799273" y="1511073"/>
            <a:ext cx="1405800" cy="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0.7060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72"/>
          <p:cNvSpPr txBox="1"/>
          <p:nvPr>
            <p:ph idx="6" type="subTitle"/>
          </p:nvPr>
        </p:nvSpPr>
        <p:spPr>
          <a:xfrm>
            <a:off x="2799273" y="2304983"/>
            <a:ext cx="1405800" cy="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0.6550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72"/>
          <p:cNvSpPr txBox="1"/>
          <p:nvPr>
            <p:ph idx="8" type="subTitle"/>
          </p:nvPr>
        </p:nvSpPr>
        <p:spPr>
          <a:xfrm>
            <a:off x="4938871" y="2313460"/>
            <a:ext cx="1405800" cy="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0.6820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p72"/>
          <p:cNvSpPr txBox="1"/>
          <p:nvPr>
            <p:ph idx="5" type="ctrTitle"/>
          </p:nvPr>
        </p:nvSpPr>
        <p:spPr>
          <a:xfrm>
            <a:off x="2567183" y="2079821"/>
            <a:ext cx="18702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72"/>
          <p:cNvSpPr txBox="1"/>
          <p:nvPr>
            <p:ph idx="7" type="ctrTitle"/>
          </p:nvPr>
        </p:nvSpPr>
        <p:spPr>
          <a:xfrm>
            <a:off x="4706782" y="2088300"/>
            <a:ext cx="1870200" cy="2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F1 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72"/>
          <p:cNvSpPr txBox="1"/>
          <p:nvPr>
            <p:ph idx="4294967295" type="ctrTitle"/>
          </p:nvPr>
        </p:nvSpPr>
        <p:spPr>
          <a:xfrm>
            <a:off x="750018" y="2998600"/>
            <a:ext cx="11787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Nhận xét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2"/>
          <p:cNvSpPr txBox="1"/>
          <p:nvPr/>
        </p:nvSpPr>
        <p:spPr>
          <a:xfrm>
            <a:off x="881084" y="3430600"/>
            <a:ext cx="7905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Dự đoán đúng một phần đáng kể True Negatives.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Một số lượng không nhỏ dự đoán sai (FP).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Các chỉ số trên cho thấy mô hình phân lớp có hiệu suất khá tốt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Dự đoán chính xác khoảng 70%.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72"/>
          <p:cNvSpPr txBox="1"/>
          <p:nvPr>
            <p:ph idx="7" type="ctrTitle"/>
          </p:nvPr>
        </p:nvSpPr>
        <p:spPr>
          <a:xfrm>
            <a:off x="67414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/>
          <p:nvPr/>
        </p:nvSpPr>
        <p:spPr>
          <a:xfrm flipH="1">
            <a:off x="223575" y="1728500"/>
            <a:ext cx="3073500" cy="114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Mức AUC = 0.7</a:t>
            </a:r>
            <a:endParaRPr b="1" sz="12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=&gt; Kết quả khá khả quan</a:t>
            </a:r>
            <a:endParaRPr sz="12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8" name="Google Shape;568;p73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6070450" y="0"/>
            <a:ext cx="3073551" cy="459939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3"/>
          <p:cNvSpPr txBox="1"/>
          <p:nvPr>
            <p:ph type="title"/>
          </p:nvPr>
        </p:nvSpPr>
        <p:spPr>
          <a:xfrm>
            <a:off x="875625" y="127900"/>
            <a:ext cx="4770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Đường cong ROC và AUC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73"/>
          <p:cNvSpPr/>
          <p:nvPr/>
        </p:nvSpPr>
        <p:spPr>
          <a:xfrm flipH="1">
            <a:off x="6070350" y="1853187"/>
            <a:ext cx="2360400" cy="22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3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2" name="Google Shape;5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650" y="598737"/>
            <a:ext cx="5358900" cy="34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4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5498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4"/>
          <p:cNvSpPr txBox="1"/>
          <p:nvPr>
            <p:ph type="ctrTitle"/>
          </p:nvPr>
        </p:nvSpPr>
        <p:spPr>
          <a:xfrm>
            <a:off x="5651275" y="539500"/>
            <a:ext cx="31893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Cross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4349938" y="3123450"/>
            <a:ext cx="46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+"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74"/>
          <p:cNvSpPr txBox="1"/>
          <p:nvPr>
            <p:ph type="ctrTitle"/>
          </p:nvPr>
        </p:nvSpPr>
        <p:spPr>
          <a:xfrm>
            <a:off x="5854475" y="1836200"/>
            <a:ext cx="31893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quả: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accuracy: </a:t>
            </a: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0.6438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recall: </a:t>
            </a: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0.3386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std: </a:t>
            </a: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0.1046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Recall std:: </a:t>
            </a: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0.3533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-&gt; Mô hình không tốt với mọi bộ dữ liệu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74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73" y="468985"/>
            <a:ext cx="2197200" cy="40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4"/>
          <p:cNvPicPr preferRelativeResize="0"/>
          <p:nvPr/>
        </p:nvPicPr>
        <p:blipFill rotWithShape="1">
          <a:blip r:embed="rId5">
            <a:alphaModFix/>
          </a:blip>
          <a:srcRect b="11691" l="0" r="0" t="0"/>
          <a:stretch/>
        </p:blipFill>
        <p:spPr>
          <a:xfrm>
            <a:off x="2858400" y="468975"/>
            <a:ext cx="2289273" cy="40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/>
          <p:nvPr/>
        </p:nvSpPr>
        <p:spPr>
          <a:xfrm>
            <a:off x="2522400" y="780150"/>
            <a:ext cx="42894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7" name="Google Shape;277;p48"/>
          <p:cNvSpPr txBox="1"/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MỞ ĐẦU 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NGHIÊN CỨU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48"/>
          <p:cNvSpPr txBox="1"/>
          <p:nvPr>
            <p:ph idx="2" type="title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48"/>
          <p:cNvSpPr txBox="1"/>
          <p:nvPr>
            <p:ph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/>
          <p:nvPr/>
        </p:nvSpPr>
        <p:spPr>
          <a:xfrm>
            <a:off x="713225" y="2898050"/>
            <a:ext cx="2601300" cy="158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589" name="Google Shape;589;p75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0" y="0"/>
            <a:ext cx="416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5"/>
          <p:cNvSpPr txBox="1"/>
          <p:nvPr>
            <p:ph type="ctrTitle"/>
          </p:nvPr>
        </p:nvSpPr>
        <p:spPr>
          <a:xfrm>
            <a:off x="223525" y="375375"/>
            <a:ext cx="33744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Đánh giá mô hình CBA nhóm xây dựng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75"/>
          <p:cNvSpPr/>
          <p:nvPr/>
        </p:nvSpPr>
        <p:spPr>
          <a:xfrm>
            <a:off x="396175" y="1372725"/>
            <a:ext cx="3277800" cy="116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92" name="Google Shape;592;p75"/>
          <p:cNvSpPr txBox="1"/>
          <p:nvPr>
            <p:ph idx="1" type="subTitle"/>
          </p:nvPr>
        </p:nvSpPr>
        <p:spPr>
          <a:xfrm>
            <a:off x="519650" y="1397575"/>
            <a:ext cx="30783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Xây dựng mô hình CBA theo các bước: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+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Sinh luật - Rule Generate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+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Xây dựng trình phân lớp - Classifier Builder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75"/>
          <p:cNvSpPr/>
          <p:nvPr/>
        </p:nvSpPr>
        <p:spPr>
          <a:xfrm>
            <a:off x="5038025" y="482925"/>
            <a:ext cx="3277800" cy="265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94" name="Google Shape;594;p75"/>
          <p:cNvSpPr txBox="1"/>
          <p:nvPr/>
        </p:nvSpPr>
        <p:spPr>
          <a:xfrm>
            <a:off x="4349938" y="3504450"/>
            <a:ext cx="4686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Kết quả mô hình nhóm xây dựng chưa thực sự tốt với accuracy khoảng 60%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Nguyên nhân do chưa phối hợp được các luật để tìm ra nhãn lớp phù hợp nhất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75"/>
          <p:cNvSpPr txBox="1"/>
          <p:nvPr>
            <p:ph type="ctrTitle"/>
          </p:nvPr>
        </p:nvSpPr>
        <p:spPr>
          <a:xfrm>
            <a:off x="4167175" y="3142800"/>
            <a:ext cx="14970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Nhận xét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5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300" y="523213"/>
            <a:ext cx="3191257" cy="2560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75"/>
          <p:cNvGrpSpPr/>
          <p:nvPr/>
        </p:nvGrpSpPr>
        <p:grpSpPr>
          <a:xfrm>
            <a:off x="374975" y="2898050"/>
            <a:ext cx="3277800" cy="1585200"/>
            <a:chOff x="374975" y="2898050"/>
            <a:chExt cx="3277800" cy="1585200"/>
          </a:xfrm>
        </p:grpSpPr>
        <p:sp>
          <p:nvSpPr>
            <p:cNvPr id="599" name="Google Shape;599;p75"/>
            <p:cNvSpPr/>
            <p:nvPr/>
          </p:nvSpPr>
          <p:spPr>
            <a:xfrm>
              <a:off x="374975" y="2898050"/>
              <a:ext cx="3277800" cy="1585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CCCC"/>
                </a:solidFill>
              </a:endParaRPr>
            </a:p>
          </p:txBody>
        </p:sp>
        <p:sp>
          <p:nvSpPr>
            <p:cNvPr id="600" name="Google Shape;600;p75"/>
            <p:cNvSpPr txBox="1"/>
            <p:nvPr/>
          </p:nvSpPr>
          <p:spPr>
            <a:xfrm>
              <a:off x="597950" y="2898050"/>
              <a:ext cx="3000000" cy="15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="1"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ác chỉ số đánh giá:</a:t>
              </a:r>
              <a:endParaRPr b="1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ccuray   	= 59.8%</a:t>
              </a:r>
              <a:endParaRPr sz="1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Precision 	= 54.8%</a:t>
              </a:r>
              <a:endParaRPr sz="1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Recall 	= </a:t>
              </a: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92.4%</a:t>
              </a:r>
              <a:endParaRPr sz="12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F1 </a:t>
              </a: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Score	</a:t>
              </a: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= </a:t>
              </a:r>
              <a:r>
                <a:rPr lang="en" sz="125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68.8%</a:t>
              </a:r>
              <a:endPara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6"/>
          <p:cNvPicPr preferRelativeResize="0"/>
          <p:nvPr/>
        </p:nvPicPr>
        <p:blipFill rotWithShape="1">
          <a:blip r:embed="rId3">
            <a:alphaModFix/>
          </a:blip>
          <a:srcRect b="209" l="0" r="0" t="199"/>
          <a:stretch/>
        </p:blipFill>
        <p:spPr>
          <a:xfrm>
            <a:off x="6931550" y="0"/>
            <a:ext cx="2843474" cy="459939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6"/>
          <p:cNvSpPr txBox="1"/>
          <p:nvPr>
            <p:ph type="title"/>
          </p:nvPr>
        </p:nvSpPr>
        <p:spPr>
          <a:xfrm>
            <a:off x="170875" y="189100"/>
            <a:ext cx="64977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Đánh giá mô hình Cây Quyết Định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6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8" name="Google Shape;60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450" y="1499775"/>
            <a:ext cx="4680600" cy="2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6"/>
          <p:cNvSpPr txBox="1"/>
          <p:nvPr/>
        </p:nvSpPr>
        <p:spPr>
          <a:xfrm>
            <a:off x="4912925" y="1038075"/>
            <a:ext cx="33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Đường cong RO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và AUC</a:t>
            </a:r>
            <a:endParaRPr b="1" sz="800">
              <a:solidFill>
                <a:schemeClr val="dk1"/>
              </a:solidFill>
            </a:endParaRPr>
          </a:p>
        </p:txBody>
      </p:sp>
      <p:grpSp>
        <p:nvGrpSpPr>
          <p:cNvPr id="610" name="Google Shape;610;p76"/>
          <p:cNvGrpSpPr/>
          <p:nvPr/>
        </p:nvGrpSpPr>
        <p:grpSpPr>
          <a:xfrm>
            <a:off x="536425" y="2989750"/>
            <a:ext cx="3277800" cy="1585500"/>
            <a:chOff x="374975" y="2898050"/>
            <a:chExt cx="3277800" cy="1585500"/>
          </a:xfrm>
        </p:grpSpPr>
        <p:sp>
          <p:nvSpPr>
            <p:cNvPr id="611" name="Google Shape;611;p76"/>
            <p:cNvSpPr/>
            <p:nvPr/>
          </p:nvSpPr>
          <p:spPr>
            <a:xfrm>
              <a:off x="374975" y="2898050"/>
              <a:ext cx="3277800" cy="1585200"/>
            </a:xfrm>
            <a:prstGeom prst="rect">
              <a:avLst/>
            </a:prstGeom>
            <a:noFill/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CCCC"/>
                </a:solidFill>
              </a:endParaRPr>
            </a:p>
          </p:txBody>
        </p:sp>
        <p:sp>
          <p:nvSpPr>
            <p:cNvPr id="612" name="Google Shape;612;p76"/>
            <p:cNvSpPr txBox="1"/>
            <p:nvPr/>
          </p:nvSpPr>
          <p:spPr>
            <a:xfrm>
              <a:off x="597950" y="2898050"/>
              <a:ext cx="30000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 chỉ số đánh giá CBA:</a:t>
              </a:r>
              <a:endPara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Accuray   	= 59.8%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Precision 	= 54.8%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Recall 	= 92.4%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F1 Score	 = 68.8%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13" name="Google Shape;613;p76"/>
          <p:cNvGrpSpPr/>
          <p:nvPr/>
        </p:nvGrpSpPr>
        <p:grpSpPr>
          <a:xfrm>
            <a:off x="536425" y="971875"/>
            <a:ext cx="3277800" cy="1585500"/>
            <a:chOff x="374975" y="2898050"/>
            <a:chExt cx="3277800" cy="1585500"/>
          </a:xfrm>
        </p:grpSpPr>
        <p:sp>
          <p:nvSpPr>
            <p:cNvPr id="614" name="Google Shape;614;p76"/>
            <p:cNvSpPr/>
            <p:nvPr/>
          </p:nvSpPr>
          <p:spPr>
            <a:xfrm>
              <a:off x="374975" y="2898050"/>
              <a:ext cx="3277800" cy="1585200"/>
            </a:xfrm>
            <a:prstGeom prst="rect">
              <a:avLst/>
            </a:prstGeom>
            <a:noFill/>
            <a:ln cap="flat" cmpd="sng" w="9525">
              <a:solidFill>
                <a:srgbClr val="2121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CCCC"/>
                </a:solidFill>
              </a:endParaRPr>
            </a:p>
          </p:txBody>
        </p:sp>
        <p:sp>
          <p:nvSpPr>
            <p:cNvPr id="615" name="Google Shape;615;p76"/>
            <p:cNvSpPr txBox="1"/>
            <p:nvPr/>
          </p:nvSpPr>
          <p:spPr>
            <a:xfrm>
              <a:off x="483025" y="2898050"/>
              <a:ext cx="31149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Các chỉ số đánh giá decision tree:</a:t>
              </a:r>
              <a:endParaRPr b="1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Accuray	= 83.7%	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Precision	= 87.0%	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Recall	= 77.5%	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F1 Score	= 82.0%	</a:t>
              </a:r>
              <a:endParaRPr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21" name="Google Shape;621;p77"/>
          <p:cNvSpPr txBox="1"/>
          <p:nvPr>
            <p:ph idx="2" type="title"/>
          </p:nvPr>
        </p:nvSpPr>
        <p:spPr>
          <a:xfrm flipH="1">
            <a:off x="1457261" y="2259050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77"/>
          <p:cNvSpPr txBox="1"/>
          <p:nvPr>
            <p:ph type="ctrTitle"/>
          </p:nvPr>
        </p:nvSpPr>
        <p:spPr>
          <a:xfrm flipH="1">
            <a:off x="4011125" y="2550850"/>
            <a:ext cx="2900400" cy="15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Kết luận và hướng phát triển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77"/>
          <p:cNvSpPr txBox="1"/>
          <p:nvPr>
            <p:ph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"/>
          <p:cNvSpPr/>
          <p:nvPr/>
        </p:nvSpPr>
        <p:spPr>
          <a:xfrm>
            <a:off x="4610050" y="-28489"/>
            <a:ext cx="4533900" cy="5173800"/>
          </a:xfrm>
          <a:prstGeom prst="rect">
            <a:avLst/>
          </a:prstGeom>
          <a:solidFill>
            <a:schemeClr val="dk1">
              <a:alpha val="723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8"/>
          <p:cNvSpPr txBox="1"/>
          <p:nvPr>
            <p:ph idx="1" type="subTitle"/>
          </p:nvPr>
        </p:nvSpPr>
        <p:spPr>
          <a:xfrm>
            <a:off x="195225" y="1222250"/>
            <a:ext cx="41241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Độ chính xác (Accuracy) khá ổn định 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Có khả năng giả mạo Positive tương đối thấp.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Thời gian thực hiện Cross Validation mỗi vòng lặp không quá lớn, giảm dần qua các vòng lặp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30" name="Google Shape;630;p78"/>
          <p:cNvSpPr txBox="1"/>
          <p:nvPr>
            <p:ph idx="2" type="subTitle"/>
          </p:nvPr>
        </p:nvSpPr>
        <p:spPr>
          <a:xfrm>
            <a:off x="4814950" y="1141800"/>
            <a:ext cx="4124100" cy="28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Độ nhạy thấp (Recall), bỏ sót một số lượng lớn các trường hợp Positive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Biến động lớn trong Cross Validation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Recall bằng 0 trong một số vòng lặp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➔"/>
            </a:pPr>
            <a:r>
              <a:rPr lang="en" sz="16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Thuật toán CBA không tối ưu đối với bộ dữ liệu này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78"/>
          <p:cNvSpPr txBox="1"/>
          <p:nvPr>
            <p:ph type="ctrTitle"/>
          </p:nvPr>
        </p:nvSpPr>
        <p:spPr>
          <a:xfrm>
            <a:off x="1295325" y="304475"/>
            <a:ext cx="20109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Ưu điểm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78"/>
          <p:cNvSpPr txBox="1"/>
          <p:nvPr>
            <p:ph idx="3" type="ctrTitle"/>
          </p:nvPr>
        </p:nvSpPr>
        <p:spPr>
          <a:xfrm>
            <a:off x="5215525" y="333875"/>
            <a:ext cx="34500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Hạn chế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8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>
            <p:ph type="ctrTitle"/>
          </p:nvPr>
        </p:nvSpPr>
        <p:spPr>
          <a:xfrm>
            <a:off x="176150" y="150075"/>
            <a:ext cx="3215400" cy="1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Hướng phát triển</a:t>
            </a:r>
            <a:endParaRPr b="1" sz="3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9"/>
          <p:cNvSpPr txBox="1"/>
          <p:nvPr/>
        </p:nvSpPr>
        <p:spPr>
          <a:xfrm>
            <a:off x="4255500" y="767500"/>
            <a:ext cx="4175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Tối ưu hóa mô hình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0" name="Google Shape;640;p79"/>
          <p:cNvGrpSpPr/>
          <p:nvPr/>
        </p:nvGrpSpPr>
        <p:grpSpPr>
          <a:xfrm>
            <a:off x="5005638" y="2106525"/>
            <a:ext cx="992925" cy="3113100"/>
            <a:chOff x="5005638" y="2106525"/>
            <a:chExt cx="992925" cy="3113100"/>
          </a:xfrm>
        </p:grpSpPr>
        <p:sp>
          <p:nvSpPr>
            <p:cNvPr id="641" name="Google Shape;641;p79"/>
            <p:cNvSpPr/>
            <p:nvPr/>
          </p:nvSpPr>
          <p:spPr>
            <a:xfrm>
              <a:off x="5190088" y="2106525"/>
              <a:ext cx="667500" cy="3113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9"/>
            <p:cNvSpPr/>
            <p:nvPr/>
          </p:nvSpPr>
          <p:spPr>
            <a:xfrm>
              <a:off x="5617563" y="2200025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9"/>
            <p:cNvSpPr/>
            <p:nvPr/>
          </p:nvSpPr>
          <p:spPr>
            <a:xfrm>
              <a:off x="5005638" y="3581150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79"/>
          <p:cNvGrpSpPr/>
          <p:nvPr/>
        </p:nvGrpSpPr>
        <p:grpSpPr>
          <a:xfrm>
            <a:off x="5093525" y="3678238"/>
            <a:ext cx="205225" cy="196425"/>
            <a:chOff x="5093525" y="3678238"/>
            <a:chExt cx="205225" cy="196425"/>
          </a:xfrm>
        </p:grpSpPr>
        <p:sp>
          <p:nvSpPr>
            <p:cNvPr id="645" name="Google Shape;645;p79"/>
            <p:cNvSpPr/>
            <p:nvPr/>
          </p:nvSpPr>
          <p:spPr>
            <a:xfrm>
              <a:off x="5093525" y="3699663"/>
              <a:ext cx="181775" cy="175000"/>
            </a:xfrm>
            <a:custGeom>
              <a:rect b="b" l="l" r="r" t="t"/>
              <a:pathLst>
                <a:path extrusionOk="0" h="7000" w="7271">
                  <a:moveTo>
                    <a:pt x="6212" y="1"/>
                  </a:moveTo>
                  <a:cubicBezTo>
                    <a:pt x="5963" y="1"/>
                    <a:pt x="5713" y="97"/>
                    <a:pt x="5525" y="290"/>
                  </a:cubicBezTo>
                  <a:lnTo>
                    <a:pt x="4860" y="955"/>
                  </a:lnTo>
                  <a:cubicBezTo>
                    <a:pt x="4811" y="1003"/>
                    <a:pt x="4810" y="1083"/>
                    <a:pt x="4860" y="1133"/>
                  </a:cubicBezTo>
                  <a:cubicBezTo>
                    <a:pt x="4884" y="1157"/>
                    <a:pt x="4916" y="1169"/>
                    <a:pt x="4949" y="1169"/>
                  </a:cubicBezTo>
                  <a:cubicBezTo>
                    <a:pt x="4981" y="1169"/>
                    <a:pt x="5013" y="1157"/>
                    <a:pt x="5037" y="1133"/>
                  </a:cubicBezTo>
                  <a:lnTo>
                    <a:pt x="5702" y="468"/>
                  </a:lnTo>
                  <a:cubicBezTo>
                    <a:pt x="5841" y="333"/>
                    <a:pt x="6019" y="267"/>
                    <a:pt x="6198" y="267"/>
                  </a:cubicBezTo>
                  <a:cubicBezTo>
                    <a:pt x="6380" y="267"/>
                    <a:pt x="6561" y="336"/>
                    <a:pt x="6700" y="474"/>
                  </a:cubicBezTo>
                  <a:cubicBezTo>
                    <a:pt x="6973" y="749"/>
                    <a:pt x="6977" y="1193"/>
                    <a:pt x="6707" y="1472"/>
                  </a:cubicBezTo>
                  <a:lnTo>
                    <a:pt x="5793" y="2385"/>
                  </a:lnTo>
                  <a:cubicBezTo>
                    <a:pt x="5560" y="1819"/>
                    <a:pt x="5060" y="1407"/>
                    <a:pt x="4461" y="1286"/>
                  </a:cubicBezTo>
                  <a:cubicBezTo>
                    <a:pt x="4342" y="1262"/>
                    <a:pt x="4222" y="1251"/>
                    <a:pt x="4102" y="1251"/>
                  </a:cubicBezTo>
                  <a:cubicBezTo>
                    <a:pt x="3623" y="1251"/>
                    <a:pt x="3156" y="1439"/>
                    <a:pt x="2810" y="1785"/>
                  </a:cubicBezTo>
                  <a:lnTo>
                    <a:pt x="704" y="3891"/>
                  </a:lnTo>
                  <a:cubicBezTo>
                    <a:pt x="0" y="4607"/>
                    <a:pt x="6" y="5755"/>
                    <a:pt x="715" y="6465"/>
                  </a:cubicBezTo>
                  <a:cubicBezTo>
                    <a:pt x="1072" y="6821"/>
                    <a:pt x="1539" y="7000"/>
                    <a:pt x="2007" y="7000"/>
                  </a:cubicBezTo>
                  <a:cubicBezTo>
                    <a:pt x="2469" y="7000"/>
                    <a:pt x="2932" y="6825"/>
                    <a:pt x="3287" y="6475"/>
                  </a:cubicBezTo>
                  <a:lnTo>
                    <a:pt x="4406" y="5357"/>
                  </a:lnTo>
                  <a:cubicBezTo>
                    <a:pt x="4456" y="5307"/>
                    <a:pt x="4456" y="5228"/>
                    <a:pt x="4406" y="5179"/>
                  </a:cubicBezTo>
                  <a:cubicBezTo>
                    <a:pt x="4382" y="5154"/>
                    <a:pt x="4350" y="5142"/>
                    <a:pt x="4318" y="5142"/>
                  </a:cubicBezTo>
                  <a:cubicBezTo>
                    <a:pt x="4286" y="5142"/>
                    <a:pt x="4253" y="5154"/>
                    <a:pt x="4228" y="5179"/>
                  </a:cubicBezTo>
                  <a:lnTo>
                    <a:pt x="4230" y="5179"/>
                  </a:lnTo>
                  <a:lnTo>
                    <a:pt x="3111" y="6298"/>
                  </a:lnTo>
                  <a:cubicBezTo>
                    <a:pt x="2803" y="6605"/>
                    <a:pt x="2399" y="6759"/>
                    <a:pt x="1996" y="6759"/>
                  </a:cubicBezTo>
                  <a:cubicBezTo>
                    <a:pt x="1593" y="6759"/>
                    <a:pt x="1190" y="6605"/>
                    <a:pt x="882" y="6298"/>
                  </a:cubicBezTo>
                  <a:cubicBezTo>
                    <a:pt x="267" y="5681"/>
                    <a:pt x="267" y="4684"/>
                    <a:pt x="882" y="4069"/>
                  </a:cubicBezTo>
                  <a:lnTo>
                    <a:pt x="2987" y="1963"/>
                  </a:lnTo>
                  <a:cubicBezTo>
                    <a:pt x="3286" y="1664"/>
                    <a:pt x="3688" y="1502"/>
                    <a:pt x="4100" y="1502"/>
                  </a:cubicBezTo>
                  <a:cubicBezTo>
                    <a:pt x="4221" y="1502"/>
                    <a:pt x="4343" y="1516"/>
                    <a:pt x="4464" y="1545"/>
                  </a:cubicBezTo>
                  <a:cubicBezTo>
                    <a:pt x="4996" y="1670"/>
                    <a:pt x="5425" y="2061"/>
                    <a:pt x="5597" y="2581"/>
                  </a:cubicBezTo>
                  <a:lnTo>
                    <a:pt x="4601" y="3577"/>
                  </a:lnTo>
                  <a:cubicBezTo>
                    <a:pt x="4460" y="3718"/>
                    <a:pt x="4279" y="3785"/>
                    <a:pt x="4101" y="3785"/>
                  </a:cubicBezTo>
                  <a:cubicBezTo>
                    <a:pt x="3826" y="3785"/>
                    <a:pt x="3557" y="3627"/>
                    <a:pt x="3441" y="3342"/>
                  </a:cubicBezTo>
                  <a:cubicBezTo>
                    <a:pt x="3422" y="3292"/>
                    <a:pt x="3374" y="3261"/>
                    <a:pt x="3323" y="3261"/>
                  </a:cubicBezTo>
                  <a:cubicBezTo>
                    <a:pt x="3308" y="3261"/>
                    <a:pt x="3292" y="3264"/>
                    <a:pt x="3277" y="3270"/>
                  </a:cubicBezTo>
                  <a:cubicBezTo>
                    <a:pt x="3212" y="3297"/>
                    <a:pt x="3181" y="3371"/>
                    <a:pt x="3208" y="3436"/>
                  </a:cubicBezTo>
                  <a:cubicBezTo>
                    <a:pt x="3366" y="3823"/>
                    <a:pt x="3730" y="4036"/>
                    <a:pt x="4102" y="4036"/>
                  </a:cubicBezTo>
                  <a:cubicBezTo>
                    <a:pt x="4343" y="4036"/>
                    <a:pt x="4587" y="3946"/>
                    <a:pt x="4779" y="3755"/>
                  </a:cubicBezTo>
                  <a:lnTo>
                    <a:pt x="6884" y="1648"/>
                  </a:lnTo>
                  <a:cubicBezTo>
                    <a:pt x="7267" y="1275"/>
                    <a:pt x="7271" y="660"/>
                    <a:pt x="6892" y="282"/>
                  </a:cubicBezTo>
                  <a:cubicBezTo>
                    <a:pt x="6704" y="94"/>
                    <a:pt x="6458" y="1"/>
                    <a:pt x="6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9"/>
            <p:cNvSpPr/>
            <p:nvPr/>
          </p:nvSpPr>
          <p:spPr>
            <a:xfrm>
              <a:off x="5117100" y="3678238"/>
              <a:ext cx="181650" cy="174975"/>
            </a:xfrm>
            <a:custGeom>
              <a:rect b="b" l="l" r="r" t="t"/>
              <a:pathLst>
                <a:path extrusionOk="0" h="6999" w="7266">
                  <a:moveTo>
                    <a:pt x="5262" y="0"/>
                  </a:moveTo>
                  <a:cubicBezTo>
                    <a:pt x="4794" y="0"/>
                    <a:pt x="4327" y="178"/>
                    <a:pt x="3969" y="534"/>
                  </a:cubicBezTo>
                  <a:lnTo>
                    <a:pt x="2851" y="1654"/>
                  </a:lnTo>
                  <a:cubicBezTo>
                    <a:pt x="2801" y="1703"/>
                    <a:pt x="2801" y="1782"/>
                    <a:pt x="2849" y="1832"/>
                  </a:cubicBezTo>
                  <a:cubicBezTo>
                    <a:pt x="2874" y="1856"/>
                    <a:pt x="2906" y="1868"/>
                    <a:pt x="2939" y="1868"/>
                  </a:cubicBezTo>
                  <a:cubicBezTo>
                    <a:pt x="2971" y="1868"/>
                    <a:pt x="3003" y="1856"/>
                    <a:pt x="3027" y="1832"/>
                  </a:cubicBezTo>
                  <a:lnTo>
                    <a:pt x="4147" y="712"/>
                  </a:lnTo>
                  <a:cubicBezTo>
                    <a:pt x="4454" y="407"/>
                    <a:pt x="4856" y="255"/>
                    <a:pt x="5257" y="255"/>
                  </a:cubicBezTo>
                  <a:cubicBezTo>
                    <a:pt x="5660" y="255"/>
                    <a:pt x="6064" y="409"/>
                    <a:pt x="6371" y="716"/>
                  </a:cubicBezTo>
                  <a:cubicBezTo>
                    <a:pt x="6985" y="1330"/>
                    <a:pt x="6987" y="2325"/>
                    <a:pt x="6376" y="2941"/>
                  </a:cubicBezTo>
                  <a:lnTo>
                    <a:pt x="4271" y="5047"/>
                  </a:lnTo>
                  <a:cubicBezTo>
                    <a:pt x="3972" y="5346"/>
                    <a:pt x="3570" y="5508"/>
                    <a:pt x="3157" y="5508"/>
                  </a:cubicBezTo>
                  <a:cubicBezTo>
                    <a:pt x="3036" y="5508"/>
                    <a:pt x="2914" y="5494"/>
                    <a:pt x="2794" y="5465"/>
                  </a:cubicBezTo>
                  <a:cubicBezTo>
                    <a:pt x="2262" y="5340"/>
                    <a:pt x="1833" y="4947"/>
                    <a:pt x="1661" y="4429"/>
                  </a:cubicBezTo>
                  <a:lnTo>
                    <a:pt x="2657" y="3433"/>
                  </a:lnTo>
                  <a:cubicBezTo>
                    <a:pt x="2798" y="3292"/>
                    <a:pt x="2979" y="3225"/>
                    <a:pt x="3157" y="3225"/>
                  </a:cubicBezTo>
                  <a:cubicBezTo>
                    <a:pt x="3432" y="3225"/>
                    <a:pt x="3701" y="3383"/>
                    <a:pt x="3817" y="3668"/>
                  </a:cubicBezTo>
                  <a:cubicBezTo>
                    <a:pt x="3837" y="3716"/>
                    <a:pt x="3883" y="3746"/>
                    <a:pt x="3933" y="3746"/>
                  </a:cubicBezTo>
                  <a:cubicBezTo>
                    <a:pt x="3948" y="3746"/>
                    <a:pt x="3964" y="3743"/>
                    <a:pt x="3980" y="3737"/>
                  </a:cubicBezTo>
                  <a:cubicBezTo>
                    <a:pt x="4045" y="3711"/>
                    <a:pt x="4076" y="3637"/>
                    <a:pt x="4049" y="3574"/>
                  </a:cubicBezTo>
                  <a:cubicBezTo>
                    <a:pt x="3892" y="3188"/>
                    <a:pt x="3528" y="2975"/>
                    <a:pt x="3156" y="2975"/>
                  </a:cubicBezTo>
                  <a:cubicBezTo>
                    <a:pt x="2915" y="2975"/>
                    <a:pt x="2671" y="3065"/>
                    <a:pt x="2479" y="3256"/>
                  </a:cubicBezTo>
                  <a:lnTo>
                    <a:pt x="1453" y="4282"/>
                  </a:lnTo>
                  <a:cubicBezTo>
                    <a:pt x="1434" y="4293"/>
                    <a:pt x="1420" y="4308"/>
                    <a:pt x="1409" y="4326"/>
                  </a:cubicBezTo>
                  <a:lnTo>
                    <a:pt x="374" y="5362"/>
                  </a:lnTo>
                  <a:cubicBezTo>
                    <a:pt x="1" y="5737"/>
                    <a:pt x="2" y="6343"/>
                    <a:pt x="376" y="6717"/>
                  </a:cubicBezTo>
                  <a:cubicBezTo>
                    <a:pt x="564" y="6905"/>
                    <a:pt x="810" y="6999"/>
                    <a:pt x="1056" y="6999"/>
                  </a:cubicBezTo>
                  <a:cubicBezTo>
                    <a:pt x="1301" y="6999"/>
                    <a:pt x="1545" y="6906"/>
                    <a:pt x="1733" y="6720"/>
                  </a:cubicBezTo>
                  <a:lnTo>
                    <a:pt x="2397" y="6056"/>
                  </a:lnTo>
                  <a:cubicBezTo>
                    <a:pt x="2445" y="6008"/>
                    <a:pt x="2445" y="5928"/>
                    <a:pt x="2397" y="5879"/>
                  </a:cubicBezTo>
                  <a:cubicBezTo>
                    <a:pt x="2372" y="5854"/>
                    <a:pt x="2340" y="5842"/>
                    <a:pt x="2308" y="5842"/>
                  </a:cubicBezTo>
                  <a:cubicBezTo>
                    <a:pt x="2275" y="5842"/>
                    <a:pt x="2244" y="5854"/>
                    <a:pt x="2219" y="5879"/>
                  </a:cubicBezTo>
                  <a:lnTo>
                    <a:pt x="1556" y="6542"/>
                  </a:lnTo>
                  <a:cubicBezTo>
                    <a:pt x="1417" y="6681"/>
                    <a:pt x="1235" y="6750"/>
                    <a:pt x="1054" y="6750"/>
                  </a:cubicBezTo>
                  <a:cubicBezTo>
                    <a:pt x="872" y="6750"/>
                    <a:pt x="690" y="6681"/>
                    <a:pt x="551" y="6542"/>
                  </a:cubicBezTo>
                  <a:cubicBezTo>
                    <a:pt x="274" y="6266"/>
                    <a:pt x="274" y="5817"/>
                    <a:pt x="551" y="5539"/>
                  </a:cubicBezTo>
                  <a:lnTo>
                    <a:pt x="1465" y="4625"/>
                  </a:lnTo>
                  <a:cubicBezTo>
                    <a:pt x="1697" y="5191"/>
                    <a:pt x="2196" y="5604"/>
                    <a:pt x="2795" y="5724"/>
                  </a:cubicBezTo>
                  <a:cubicBezTo>
                    <a:pt x="2915" y="5748"/>
                    <a:pt x="3035" y="5759"/>
                    <a:pt x="3155" y="5759"/>
                  </a:cubicBezTo>
                  <a:cubicBezTo>
                    <a:pt x="3635" y="5759"/>
                    <a:pt x="4101" y="5570"/>
                    <a:pt x="4448" y="5224"/>
                  </a:cubicBezTo>
                  <a:lnTo>
                    <a:pt x="6554" y="3119"/>
                  </a:lnTo>
                  <a:cubicBezTo>
                    <a:pt x="7266" y="2406"/>
                    <a:pt x="7266" y="1249"/>
                    <a:pt x="6554" y="536"/>
                  </a:cubicBezTo>
                  <a:lnTo>
                    <a:pt x="6554" y="534"/>
                  </a:lnTo>
                  <a:cubicBezTo>
                    <a:pt x="6196" y="178"/>
                    <a:pt x="5729" y="0"/>
                    <a:pt x="5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79"/>
          <p:cNvSpPr/>
          <p:nvPr/>
        </p:nvSpPr>
        <p:spPr>
          <a:xfrm>
            <a:off x="5705863" y="2300038"/>
            <a:ext cx="204400" cy="190575"/>
          </a:xfrm>
          <a:custGeom>
            <a:rect b="b" l="l" r="r" t="t"/>
            <a:pathLst>
              <a:path extrusionOk="0" h="7623" w="8176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" name="Google Shape;648;p79"/>
          <p:cNvGrpSpPr/>
          <p:nvPr/>
        </p:nvGrpSpPr>
        <p:grpSpPr>
          <a:xfrm>
            <a:off x="3198213" y="-83450"/>
            <a:ext cx="1057275" cy="3019500"/>
            <a:chOff x="3198213" y="-83450"/>
            <a:chExt cx="1057275" cy="3019500"/>
          </a:xfrm>
        </p:grpSpPr>
        <p:sp>
          <p:nvSpPr>
            <p:cNvPr id="649" name="Google Shape;649;p79"/>
            <p:cNvSpPr/>
            <p:nvPr/>
          </p:nvSpPr>
          <p:spPr>
            <a:xfrm>
              <a:off x="3369388" y="-83450"/>
              <a:ext cx="667500" cy="3019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9"/>
            <p:cNvSpPr/>
            <p:nvPr/>
          </p:nvSpPr>
          <p:spPr>
            <a:xfrm>
              <a:off x="3874488" y="767500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9"/>
            <p:cNvSpPr/>
            <p:nvPr/>
          </p:nvSpPr>
          <p:spPr>
            <a:xfrm>
              <a:off x="3198213" y="2200025"/>
              <a:ext cx="381000" cy="39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7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653" name="Google Shape;653;p79"/>
            <p:cNvSpPr/>
            <p:nvPr/>
          </p:nvSpPr>
          <p:spPr>
            <a:xfrm>
              <a:off x="3282900" y="2274198"/>
              <a:ext cx="181778" cy="242283"/>
            </a:xfrm>
            <a:custGeom>
              <a:rect b="b" l="l" r="r" t="t"/>
              <a:pathLst>
                <a:path extrusionOk="0" h="6391" w="4795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9"/>
            <p:cNvSpPr/>
            <p:nvPr/>
          </p:nvSpPr>
          <p:spPr>
            <a:xfrm flipH="1" rot="10800000">
              <a:off x="3359035" y="2354024"/>
              <a:ext cx="29550" cy="20925"/>
            </a:xfrm>
            <a:custGeom>
              <a:rect b="b" l="l" r="r" t="t"/>
              <a:pathLst>
                <a:path extrusionOk="0" h="434" w="613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7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656" name="Google Shape;656;p79"/>
            <p:cNvSpPr/>
            <p:nvPr/>
          </p:nvSpPr>
          <p:spPr>
            <a:xfrm>
              <a:off x="3970308" y="911019"/>
              <a:ext cx="222950" cy="168151"/>
            </a:xfrm>
            <a:custGeom>
              <a:rect b="b" l="l" r="r" t="t"/>
              <a:pathLst>
                <a:path extrusionOk="0" h="7724" w="1024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9"/>
            <p:cNvSpPr/>
            <p:nvPr/>
          </p:nvSpPr>
          <p:spPr>
            <a:xfrm>
              <a:off x="3936713" y="846425"/>
              <a:ext cx="226565" cy="168217"/>
            </a:xfrm>
            <a:custGeom>
              <a:rect b="b" l="l" r="r" t="t"/>
              <a:pathLst>
                <a:path extrusionOk="0" h="7727" w="10406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9"/>
            <p:cNvSpPr/>
            <p:nvPr/>
          </p:nvSpPr>
          <p:spPr>
            <a:xfrm>
              <a:off x="4037477" y="908101"/>
              <a:ext cx="10908" cy="18069"/>
            </a:xfrm>
            <a:custGeom>
              <a:rect b="b" l="l" r="r" t="t"/>
              <a:pathLst>
                <a:path extrusionOk="0" h="830" w="501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9"/>
            <p:cNvSpPr/>
            <p:nvPr/>
          </p:nvSpPr>
          <p:spPr>
            <a:xfrm>
              <a:off x="3970961" y="875641"/>
              <a:ext cx="189094" cy="174356"/>
            </a:xfrm>
            <a:custGeom>
              <a:rect b="b" l="l" r="r" t="t"/>
              <a:pathLst>
                <a:path extrusionOk="0" h="8009" w="8685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79"/>
          <p:cNvSpPr txBox="1"/>
          <p:nvPr/>
        </p:nvSpPr>
        <p:spPr>
          <a:xfrm>
            <a:off x="5998575" y="20413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Thử nghiệm các thuật toán khác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9"/>
          <p:cNvSpPr txBox="1"/>
          <p:nvPr/>
        </p:nvSpPr>
        <p:spPr>
          <a:xfrm>
            <a:off x="176150" y="214443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Tăng cường dữ liệu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9"/>
          <p:cNvSpPr txBox="1"/>
          <p:nvPr/>
        </p:nvSpPr>
        <p:spPr>
          <a:xfrm>
            <a:off x="1959700" y="35803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Yếu tố kinh tế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9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97700" cy="52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0"/>
          <p:cNvSpPr/>
          <p:nvPr/>
        </p:nvSpPr>
        <p:spPr>
          <a:xfrm>
            <a:off x="229025" y="1172350"/>
            <a:ext cx="7026225" cy="2247050"/>
          </a:xfrm>
          <a:prstGeom prst="flowChartInternalStorag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</a:t>
            </a:r>
            <a:r>
              <a:rPr lang="en" sz="7400">
                <a:latin typeface="Montserrat ExtraBold"/>
                <a:ea typeface="Montserrat ExtraBold"/>
                <a:cs typeface="Montserrat ExtraBold"/>
                <a:sym typeface="Montserrat ExtraBold"/>
              </a:rPr>
              <a:t>you </a:t>
            </a:r>
            <a:endParaRPr sz="7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0" name="Google Shape;670;p80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422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 txBox="1"/>
          <p:nvPr>
            <p:ph type="ctrTitle"/>
          </p:nvPr>
        </p:nvSpPr>
        <p:spPr>
          <a:xfrm>
            <a:off x="276750" y="2038350"/>
            <a:ext cx="28695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Mục tiêu nghiên cứu</a:t>
            </a:r>
            <a:endParaRPr sz="4700">
              <a:solidFill>
                <a:schemeClr val="dk2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86" name="Google Shape;286;p49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9"/>
          <p:cNvSpPr/>
          <p:nvPr/>
        </p:nvSpPr>
        <p:spPr>
          <a:xfrm>
            <a:off x="3678400" y="1406400"/>
            <a:ext cx="5049600" cy="2330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Char char="+"/>
            </a:pP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Phân tích và đánh giá các yếu tố.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Char char="+"/>
            </a:pP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Đánh giá kết quả mô hình học máy có giám sát phân lớp sử dụng mẫu phổ hiến và các mô hình khác.</a:t>
            </a:r>
            <a:endParaRPr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93" name="Google Shape;293;p50"/>
          <p:cNvSpPr txBox="1"/>
          <p:nvPr>
            <p:ph idx="2" type="title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50"/>
          <p:cNvSpPr txBox="1"/>
          <p:nvPr>
            <p:ph type="ctrTitle"/>
          </p:nvPr>
        </p:nvSpPr>
        <p:spPr>
          <a:xfrm flipH="1">
            <a:off x="2322875" y="2149450"/>
            <a:ext cx="3285300" cy="1921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Phân lớp 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sử dụng 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mẫu phổ biến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50"/>
          <p:cNvSpPr txBox="1"/>
          <p:nvPr>
            <p:ph type="ctrTitle"/>
          </p:nvPr>
        </p:nvSpPr>
        <p:spPr>
          <a:xfrm>
            <a:off x="67414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422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 txBox="1"/>
          <p:nvPr>
            <p:ph type="ctrTitle"/>
          </p:nvPr>
        </p:nvSpPr>
        <p:spPr>
          <a:xfrm>
            <a:off x="276750" y="2038350"/>
            <a:ext cx="28695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Phân lớp kết hợp</a:t>
            </a:r>
            <a:endParaRPr>
              <a:solidFill>
                <a:schemeClr val="dk2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2" name="Google Shape;302;p51"/>
          <p:cNvSpPr/>
          <p:nvPr/>
        </p:nvSpPr>
        <p:spPr>
          <a:xfrm>
            <a:off x="3688525" y="1037400"/>
            <a:ext cx="5049600" cy="295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B1:</a:t>
            </a: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Rời rạc hóa các thuộc tính liên tục, nếu có.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B2:</a:t>
            </a: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Tạo ra tất cả các quy tắc kết hợp lớp (CARs).</a:t>
            </a:r>
            <a:endParaRPr sz="2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B3:</a:t>
            </a:r>
            <a:r>
              <a:rPr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Xây dựng bộ phân loại dựa trên các CARs.</a:t>
            </a:r>
            <a:endParaRPr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51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/>
          <p:nvPr/>
        </p:nvSpPr>
        <p:spPr>
          <a:xfrm flipH="1">
            <a:off x="865500" y="1362375"/>
            <a:ext cx="7413000" cy="323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2"/>
          <p:cNvSpPr txBox="1"/>
          <p:nvPr>
            <p:ph idx="1" type="body"/>
          </p:nvPr>
        </p:nvSpPr>
        <p:spPr>
          <a:xfrm>
            <a:off x="1097400" y="1431825"/>
            <a:ext cx="69870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Thuật toán sớm và đơn giản nhất để phân lớp kết hợp. G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ồm 2 giai đoạn: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CBA-RG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: Sinh luật bằng thuật toán Apriori.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ruleitems: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condset → y 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[supt &gt; minsup, confd &gt; minconf] 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VD: (A, 1), (B, 1) </a:t>
            </a:r>
            <a:r>
              <a:rPr b="1" lang="en" sz="16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→</a:t>
            </a:r>
            <a:r>
              <a:rPr lang="en" sz="1600">
                <a:highlight>
                  <a:schemeClr val="dk1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(class, 1) [supt = 20%, confd= 66.7%]</a:t>
            </a:r>
            <a:endParaRPr sz="1600">
              <a:highlight>
                <a:schemeClr val="dk1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possible rule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: có độ tin cậy cao hơn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CARs </a:t>
            </a: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cắt tỉa 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prCAR</a:t>
            </a:r>
            <a:endParaRPr sz="1600">
              <a:highlight>
                <a:srgbClr val="F4CCCC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CBA-CB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: Xây dựng bộ phân loại dựa trên prCAR.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2695200" y="220400"/>
            <a:ext cx="37536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Thuật toán CBA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Classification Based on Associations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1" name="Google Shape;311;p52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52"/>
          <p:cNvSpPr txBox="1"/>
          <p:nvPr/>
        </p:nvSpPr>
        <p:spPr>
          <a:xfrm>
            <a:off x="4193650" y="4563213"/>
            <a:ext cx="4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Liu, B. Hsu, W. and Ma, Y, 1998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/>
          <p:nvPr/>
        </p:nvSpPr>
        <p:spPr>
          <a:xfrm flipH="1">
            <a:off x="865500" y="852550"/>
            <a:ext cx="7413000" cy="383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3"/>
          <p:cNvSpPr txBox="1"/>
          <p:nvPr>
            <p:ph idx="1" type="body"/>
          </p:nvPr>
        </p:nvSpPr>
        <p:spPr>
          <a:xfrm>
            <a:off x="890550" y="852550"/>
            <a:ext cx="7362900" cy="3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Giai đoạn 1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: Sắp xếp bộ các luật được sinh ra ở bước CBA-RG theo tổng thứ tự.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Giai đoạn </a:t>
            </a: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: 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●"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Với mỗi luật r thì duyệt qua tập D để tìm trường hợp được r giải quyết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●"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Tính toán sai số = Số phân lớp sai của luật r + Số trường hợp gán nhãn mặc định sai.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Giai đoạn </a:t>
            </a: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: 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●"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Tìm luật mà có ít sai số nhất, các luật thêm vào sau luật này sẽ bị loại bỏ.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●"/>
            </a:pPr>
            <a:r>
              <a:rPr i="1" lang="en" sz="1600">
                <a:latin typeface="Open Sans Medium"/>
                <a:ea typeface="Open Sans Medium"/>
                <a:cs typeface="Open Sans Medium"/>
                <a:sym typeface="Open Sans Medium"/>
              </a:rPr>
              <a:t>Các luật còn lại và nhãn lớp mặc định của luật cuối cùng trong C là bộ luật được sử dụng phân lớp.</a:t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2497500" y="219025"/>
            <a:ext cx="414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Thuật toán CBA - CB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0" name="Google Shape;320;p53"/>
          <p:cNvSpPr txBox="1"/>
          <p:nvPr>
            <p:ph idx="4294967295"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4022350" y="4352338"/>
            <a:ext cx="41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(Liu, B. Hsu, W. and Ma, Y, 1998)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27" name="Google Shape;327;p54"/>
          <p:cNvSpPr txBox="1"/>
          <p:nvPr>
            <p:ph idx="2" type="title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54"/>
          <p:cNvSpPr txBox="1"/>
          <p:nvPr>
            <p:ph type="ctrTitle"/>
          </p:nvPr>
        </p:nvSpPr>
        <p:spPr>
          <a:xfrm flipH="1">
            <a:off x="3871475" y="2725025"/>
            <a:ext cx="3285300" cy="1011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Tổng quan nghiên cứu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4"/>
          <p:cNvSpPr txBox="1"/>
          <p:nvPr>
            <p:ph type="ctrTitle"/>
          </p:nvPr>
        </p:nvSpPr>
        <p:spPr>
          <a:xfrm>
            <a:off x="6817600" y="4793225"/>
            <a:ext cx="24789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 6 - Machine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